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</p:sldIdLst>
  <p:sldSz cy="5143500" cx="9144000"/>
  <p:notesSz cx="6858000" cy="9144000"/>
  <p:embeddedFontLst>
    <p:embeddedFont>
      <p:font typeface="Roboto"/>
      <p:regular r:id="rId34"/>
      <p:bold r:id="rId35"/>
      <p:italic r:id="rId36"/>
      <p:boldItalic r:id="rId37"/>
    </p:embeddedFont>
    <p:embeddedFont>
      <p:font typeface="Comfortaa Medium"/>
      <p:regular r:id="rId38"/>
      <p:bold r:id="rId39"/>
    </p:embeddedFont>
    <p:embeddedFont>
      <p:font typeface="Comfortaa"/>
      <p:regular r:id="rId40"/>
      <p:bold r:id="rId4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42" roundtripDataSignature="AMtx7mjZQGbM2PW42D7+D7Gn+qV9otfV9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Comfortaa-regular.fntdata"/><Relationship Id="rId20" Type="http://schemas.openxmlformats.org/officeDocument/2006/relationships/slide" Target="slides/slide15.xml"/><Relationship Id="rId42" Type="http://customschemas.google.com/relationships/presentationmetadata" Target="metadata"/><Relationship Id="rId41" Type="http://schemas.openxmlformats.org/officeDocument/2006/relationships/font" Target="fonts/Comfortaa-bold.fntdata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font" Target="fonts/Roboto-bold.fntdata"/><Relationship Id="rId12" Type="http://schemas.openxmlformats.org/officeDocument/2006/relationships/slide" Target="slides/slide7.xml"/><Relationship Id="rId34" Type="http://schemas.openxmlformats.org/officeDocument/2006/relationships/font" Target="fonts/Roboto-regular.fntdata"/><Relationship Id="rId15" Type="http://schemas.openxmlformats.org/officeDocument/2006/relationships/slide" Target="slides/slide10.xml"/><Relationship Id="rId37" Type="http://schemas.openxmlformats.org/officeDocument/2006/relationships/font" Target="fonts/Roboto-boldItalic.fntdata"/><Relationship Id="rId14" Type="http://schemas.openxmlformats.org/officeDocument/2006/relationships/slide" Target="slides/slide9.xml"/><Relationship Id="rId36" Type="http://schemas.openxmlformats.org/officeDocument/2006/relationships/font" Target="fonts/Roboto-italic.fntdata"/><Relationship Id="rId17" Type="http://schemas.openxmlformats.org/officeDocument/2006/relationships/slide" Target="slides/slide12.xml"/><Relationship Id="rId39" Type="http://schemas.openxmlformats.org/officeDocument/2006/relationships/font" Target="fonts/ComfortaaMedium-bold.fntdata"/><Relationship Id="rId16" Type="http://schemas.openxmlformats.org/officeDocument/2006/relationships/slide" Target="slides/slide11.xml"/><Relationship Id="rId38" Type="http://schemas.openxmlformats.org/officeDocument/2006/relationships/font" Target="fonts/ComfortaaMedium-regular.fntdata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7" name="Google Shape;77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27ccfefbf82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5" name="Google Shape;145;g27ccfefbf8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e6d7eee98a_0_2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3" name="Google Shape;153;g1e6d7eee98a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1e6d7eee98a_0_1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1" name="Google Shape;161;g1e6d7eee98a_0_1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1e6d7eee98a_0_4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9" name="Google Shape;169;g1e6d7eee98a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1e6d7eee98a_0_5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7" name="Google Shape;177;g1e6d7eee98a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1e6d7eee98a_0_7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5" name="Google Shape;185;g1e6d7eee98a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1e6d7eee98a_0_6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3" name="Google Shape;193;g1e6d7eee98a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1e6d7eee98a_0_7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1" name="Google Shape;201;g1e6d7eee98a_0_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1e6d7eee98a_0_12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9" name="Google Shape;209;g1e6d7eee98a_0_1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7" name="Google Shape;217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4" name="Google Shape;84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5" name="Google Shape;22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3" name="Google Shape;233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1" name="Google Shape;241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9" name="Google Shape;249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7" name="Google Shape;257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1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5" name="Google Shape;265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3" name="Google Shape;273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2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1" name="Google Shape;281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9" name="Google Shape;289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1" name="Google Shape;91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8" name="Google Shape;98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5" name="Google Shape;105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1e6d7eee98a_0_1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3" name="Google Shape;113;g1e6d7eee98a_0_1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27bbe6b96d3_0_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1" name="Google Shape;121;g27bbe6b96d3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1e6d7eee98a_0_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g1e6d7eee98a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1e6d7eee98a_0_1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7" name="Google Shape;137;g1e6d7eee98a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2.png"/><Relationship Id="rId5" Type="http://schemas.openxmlformats.org/officeDocument/2006/relationships/image" Target="../media/image4.png"/><Relationship Id="rId6" Type="http://schemas.openxmlformats.org/officeDocument/2006/relationships/image" Target="../media/image1.png"/><Relationship Id="rId7" Type="http://schemas.openxmlformats.org/officeDocument/2006/relationships/image" Target="../media/image8.png"/><Relationship Id="rId8" Type="http://schemas.openxmlformats.org/officeDocument/2006/relationships/image" Target="../media/image1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2.png"/><Relationship Id="rId5" Type="http://schemas.openxmlformats.org/officeDocument/2006/relationships/image" Target="../media/image4.png"/><Relationship Id="rId6" Type="http://schemas.openxmlformats.org/officeDocument/2006/relationships/image" Target="../media/image1.png"/><Relationship Id="rId7" Type="http://schemas.openxmlformats.org/officeDocument/2006/relationships/image" Target="../media/image8.png"/><Relationship Id="rId8" Type="http://schemas.openxmlformats.org/officeDocument/2006/relationships/image" Target="../media/image1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9.png"/><Relationship Id="rId4" Type="http://schemas.openxmlformats.org/officeDocument/2006/relationships/image" Target="../media/image12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1">
  <p:cSld name="TITLE_1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0"/>
          <p:cNvPicPr preferRelativeResize="0"/>
          <p:nvPr/>
        </p:nvPicPr>
        <p:blipFill rotWithShape="1">
          <a:blip r:embed="rId2">
            <a:alphaModFix/>
          </a:blip>
          <a:srcRect b="0" l="41318" r="0" t="0"/>
          <a:stretch/>
        </p:blipFill>
        <p:spPr>
          <a:xfrm>
            <a:off x="-59925" y="874725"/>
            <a:ext cx="2494950" cy="4742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1;p10"/>
          <p:cNvPicPr preferRelativeResize="0"/>
          <p:nvPr/>
        </p:nvPicPr>
        <p:blipFill rotWithShape="1">
          <a:blip r:embed="rId3">
            <a:alphaModFix/>
          </a:blip>
          <a:srcRect b="0" l="50914" r="0" t="23989"/>
          <a:stretch/>
        </p:blipFill>
        <p:spPr>
          <a:xfrm>
            <a:off x="-2" y="-12"/>
            <a:ext cx="2375100" cy="3677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2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00376" y="1372200"/>
            <a:ext cx="3143250" cy="933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3;p1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flipH="1" rot="10800000">
            <a:off x="0" y="4054301"/>
            <a:ext cx="6661301" cy="42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1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916326" y="1595425"/>
            <a:ext cx="352425" cy="1952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10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8701525" y="-82375"/>
            <a:ext cx="442475" cy="4079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10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7332175" y="307651"/>
            <a:ext cx="1106525" cy="1034075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10"/>
          <p:cNvSpPr txBox="1"/>
          <p:nvPr>
            <p:ph idx="1" type="subTitle"/>
          </p:nvPr>
        </p:nvSpPr>
        <p:spPr>
          <a:xfrm>
            <a:off x="1994400" y="2453100"/>
            <a:ext cx="5155200" cy="7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5">
  <p:cSld name="CUSTOM_4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oogle Shape;19;p11"/>
          <p:cNvPicPr preferRelativeResize="0"/>
          <p:nvPr/>
        </p:nvPicPr>
        <p:blipFill rotWithShape="1">
          <a:blip r:embed="rId2">
            <a:alphaModFix/>
          </a:blip>
          <a:srcRect b="0" l="41318" r="0" t="0"/>
          <a:stretch/>
        </p:blipFill>
        <p:spPr>
          <a:xfrm>
            <a:off x="-70625" y="993850"/>
            <a:ext cx="2565574" cy="4742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0;p11"/>
          <p:cNvPicPr preferRelativeResize="0"/>
          <p:nvPr/>
        </p:nvPicPr>
        <p:blipFill rotWithShape="1">
          <a:blip r:embed="rId3">
            <a:alphaModFix/>
          </a:blip>
          <a:srcRect b="0" l="50914" r="0" t="23989"/>
          <a:stretch/>
        </p:blipFill>
        <p:spPr>
          <a:xfrm>
            <a:off x="-2" y="142675"/>
            <a:ext cx="2375100" cy="3677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32175" y="3705420"/>
            <a:ext cx="1174800" cy="34887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22;p1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flipH="1" rot="10800000">
            <a:off x="0" y="4225026"/>
            <a:ext cx="6661301" cy="42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23;p1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986100" y="1595425"/>
            <a:ext cx="282650" cy="1566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24;p1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8701525" y="-988725"/>
            <a:ext cx="549725" cy="5067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oogle Shape;25;p11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7332175" y="307651"/>
            <a:ext cx="1106525" cy="1034075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11"/>
          <p:cNvSpPr txBox="1"/>
          <p:nvPr>
            <p:ph idx="1" type="body"/>
          </p:nvPr>
        </p:nvSpPr>
        <p:spPr>
          <a:xfrm>
            <a:off x="2813025" y="1341725"/>
            <a:ext cx="4542900" cy="241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619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2100"/>
              <a:buFont typeface="Comfortaa"/>
              <a:buChar char="●"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●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●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4">
  <p:cSld name="CUSTOM_3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2"/>
          <p:cNvSpPr/>
          <p:nvPr/>
        </p:nvSpPr>
        <p:spPr>
          <a:xfrm rot="5400000">
            <a:off x="7151400" y="2453750"/>
            <a:ext cx="3595800" cy="389400"/>
          </a:xfrm>
          <a:prstGeom prst="rect">
            <a:avLst/>
          </a:prstGeom>
          <a:solidFill>
            <a:srgbClr val="23456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9" name="Google Shape;29;p12"/>
          <p:cNvGrpSpPr/>
          <p:nvPr/>
        </p:nvGrpSpPr>
        <p:grpSpPr>
          <a:xfrm>
            <a:off x="1922176" y="538720"/>
            <a:ext cx="6595856" cy="469184"/>
            <a:chOff x="67201" y="3050732"/>
            <a:chExt cx="6595856" cy="469184"/>
          </a:xfrm>
        </p:grpSpPr>
        <p:grpSp>
          <p:nvGrpSpPr>
            <p:cNvPr id="30" name="Google Shape;30;p12"/>
            <p:cNvGrpSpPr/>
            <p:nvPr/>
          </p:nvGrpSpPr>
          <p:grpSpPr>
            <a:xfrm flipH="1" rot="10800000">
              <a:off x="67201" y="3050753"/>
              <a:ext cx="876505" cy="469163"/>
              <a:chOff x="1168350" y="1235525"/>
              <a:chExt cx="5519550" cy="2954425"/>
            </a:xfrm>
          </p:grpSpPr>
          <p:cxnSp>
            <p:nvCxnSpPr>
              <p:cNvPr id="31" name="Google Shape;31;p12"/>
              <p:cNvCxnSpPr/>
              <p:nvPr/>
            </p:nvCxnSpPr>
            <p:spPr>
              <a:xfrm>
                <a:off x="1168350" y="1282650"/>
                <a:ext cx="2907300" cy="29073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23456E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2" name="Google Shape;32;p12"/>
              <p:cNvCxnSpPr/>
              <p:nvPr/>
            </p:nvCxnSpPr>
            <p:spPr>
              <a:xfrm flipH="1">
                <a:off x="4075800" y="1235525"/>
                <a:ext cx="2612100" cy="29544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23456E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33" name="Google Shape;33;p12"/>
            <p:cNvGrpSpPr/>
            <p:nvPr/>
          </p:nvGrpSpPr>
          <p:grpSpPr>
            <a:xfrm flipH="1" rot="10800000">
              <a:off x="943478" y="3050753"/>
              <a:ext cx="876505" cy="469163"/>
              <a:chOff x="1168350" y="1235525"/>
              <a:chExt cx="5519550" cy="2954425"/>
            </a:xfrm>
          </p:grpSpPr>
          <p:cxnSp>
            <p:nvCxnSpPr>
              <p:cNvPr id="34" name="Google Shape;34;p12"/>
              <p:cNvCxnSpPr/>
              <p:nvPr/>
            </p:nvCxnSpPr>
            <p:spPr>
              <a:xfrm>
                <a:off x="1168350" y="1282650"/>
                <a:ext cx="2907300" cy="29073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23456E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5" name="Google Shape;35;p12"/>
              <p:cNvCxnSpPr/>
              <p:nvPr/>
            </p:nvCxnSpPr>
            <p:spPr>
              <a:xfrm flipH="1">
                <a:off x="4075800" y="1235525"/>
                <a:ext cx="2612100" cy="29544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23456E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36" name="Google Shape;36;p12"/>
            <p:cNvGrpSpPr/>
            <p:nvPr/>
          </p:nvGrpSpPr>
          <p:grpSpPr>
            <a:xfrm flipH="1" rot="10800000">
              <a:off x="1819755" y="3050753"/>
              <a:ext cx="876505" cy="469163"/>
              <a:chOff x="1168350" y="1235525"/>
              <a:chExt cx="5519550" cy="2954425"/>
            </a:xfrm>
          </p:grpSpPr>
          <p:cxnSp>
            <p:nvCxnSpPr>
              <p:cNvPr id="37" name="Google Shape;37;p12"/>
              <p:cNvCxnSpPr/>
              <p:nvPr/>
            </p:nvCxnSpPr>
            <p:spPr>
              <a:xfrm>
                <a:off x="1168350" y="1282650"/>
                <a:ext cx="2907300" cy="29073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23456E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8" name="Google Shape;38;p12"/>
              <p:cNvCxnSpPr/>
              <p:nvPr/>
            </p:nvCxnSpPr>
            <p:spPr>
              <a:xfrm flipH="1">
                <a:off x="4075800" y="1235525"/>
                <a:ext cx="2612100" cy="29544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23456E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39" name="Google Shape;39;p12"/>
            <p:cNvGrpSpPr/>
            <p:nvPr/>
          </p:nvGrpSpPr>
          <p:grpSpPr>
            <a:xfrm flipH="1" rot="10800000">
              <a:off x="2696032" y="3050753"/>
              <a:ext cx="876505" cy="469163"/>
              <a:chOff x="1168350" y="1235525"/>
              <a:chExt cx="5519550" cy="2954425"/>
            </a:xfrm>
          </p:grpSpPr>
          <p:cxnSp>
            <p:nvCxnSpPr>
              <p:cNvPr id="40" name="Google Shape;40;p12"/>
              <p:cNvCxnSpPr/>
              <p:nvPr/>
            </p:nvCxnSpPr>
            <p:spPr>
              <a:xfrm>
                <a:off x="1168350" y="1282650"/>
                <a:ext cx="2907300" cy="29073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23456E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41" name="Google Shape;41;p12"/>
              <p:cNvCxnSpPr/>
              <p:nvPr/>
            </p:nvCxnSpPr>
            <p:spPr>
              <a:xfrm flipH="1">
                <a:off x="4075800" y="1235525"/>
                <a:ext cx="2612100" cy="29544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23456E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42" name="Google Shape;42;p12"/>
            <p:cNvGrpSpPr/>
            <p:nvPr/>
          </p:nvGrpSpPr>
          <p:grpSpPr>
            <a:xfrm flipH="1" rot="10800000">
              <a:off x="3572526" y="3050753"/>
              <a:ext cx="876505" cy="469163"/>
              <a:chOff x="1168350" y="1235525"/>
              <a:chExt cx="5519550" cy="2954425"/>
            </a:xfrm>
          </p:grpSpPr>
          <p:cxnSp>
            <p:nvCxnSpPr>
              <p:cNvPr id="43" name="Google Shape;43;p12"/>
              <p:cNvCxnSpPr/>
              <p:nvPr/>
            </p:nvCxnSpPr>
            <p:spPr>
              <a:xfrm>
                <a:off x="1168350" y="1282650"/>
                <a:ext cx="2907300" cy="29073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23456E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44" name="Google Shape;44;p12"/>
              <p:cNvCxnSpPr/>
              <p:nvPr/>
            </p:nvCxnSpPr>
            <p:spPr>
              <a:xfrm flipH="1">
                <a:off x="4075800" y="1235525"/>
                <a:ext cx="2612100" cy="29544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23456E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45" name="Google Shape;45;p12"/>
            <p:cNvGrpSpPr/>
            <p:nvPr/>
          </p:nvGrpSpPr>
          <p:grpSpPr>
            <a:xfrm flipH="1" rot="10800000">
              <a:off x="4448803" y="3050753"/>
              <a:ext cx="876505" cy="469163"/>
              <a:chOff x="1168350" y="1235525"/>
              <a:chExt cx="5519550" cy="2954425"/>
            </a:xfrm>
          </p:grpSpPr>
          <p:cxnSp>
            <p:nvCxnSpPr>
              <p:cNvPr id="46" name="Google Shape;46;p12"/>
              <p:cNvCxnSpPr/>
              <p:nvPr/>
            </p:nvCxnSpPr>
            <p:spPr>
              <a:xfrm>
                <a:off x="1168350" y="1282650"/>
                <a:ext cx="2907300" cy="29073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23456E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47" name="Google Shape;47;p12"/>
              <p:cNvCxnSpPr/>
              <p:nvPr/>
            </p:nvCxnSpPr>
            <p:spPr>
              <a:xfrm flipH="1">
                <a:off x="4075800" y="1235525"/>
                <a:ext cx="2612100" cy="29544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23456E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48" name="Google Shape;48;p12"/>
            <p:cNvGrpSpPr/>
            <p:nvPr/>
          </p:nvGrpSpPr>
          <p:grpSpPr>
            <a:xfrm flipH="1" rot="10800000">
              <a:off x="5325080" y="3050753"/>
              <a:ext cx="876505" cy="469163"/>
              <a:chOff x="1168350" y="1235525"/>
              <a:chExt cx="5519550" cy="2954425"/>
            </a:xfrm>
          </p:grpSpPr>
          <p:cxnSp>
            <p:nvCxnSpPr>
              <p:cNvPr id="49" name="Google Shape;49;p12"/>
              <p:cNvCxnSpPr/>
              <p:nvPr/>
            </p:nvCxnSpPr>
            <p:spPr>
              <a:xfrm>
                <a:off x="1168350" y="1282650"/>
                <a:ext cx="2907300" cy="29073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23456E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50" name="Google Shape;50;p12"/>
              <p:cNvCxnSpPr/>
              <p:nvPr/>
            </p:nvCxnSpPr>
            <p:spPr>
              <a:xfrm flipH="1">
                <a:off x="4075800" y="1235525"/>
                <a:ext cx="2612100" cy="29544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23456E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cxnSp>
          <p:nvCxnSpPr>
            <p:cNvPr id="51" name="Google Shape;51;p12"/>
            <p:cNvCxnSpPr/>
            <p:nvPr/>
          </p:nvCxnSpPr>
          <p:spPr>
            <a:xfrm flipH="1" rot="10800000">
              <a:off x="6201357" y="3050732"/>
              <a:ext cx="461700" cy="461700"/>
            </a:xfrm>
            <a:prstGeom prst="straightConnector1">
              <a:avLst/>
            </a:prstGeom>
            <a:noFill/>
            <a:ln cap="flat" cmpd="sng" w="28575">
              <a:solidFill>
                <a:srgbClr val="23456E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52" name="Google Shape;52;p12"/>
          <p:cNvSpPr/>
          <p:nvPr/>
        </p:nvSpPr>
        <p:spPr>
          <a:xfrm rot="-2700000">
            <a:off x="-1745437" y="-235969"/>
            <a:ext cx="4857824" cy="4143787"/>
          </a:xfrm>
          <a:prstGeom prst="triangle">
            <a:avLst>
              <a:gd fmla="val 50000" name="adj"/>
            </a:avLst>
          </a:prstGeom>
          <a:solidFill>
            <a:srgbClr val="F58C8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3" name="Google Shape;53;p12"/>
          <p:cNvPicPr preferRelativeResize="0"/>
          <p:nvPr/>
        </p:nvPicPr>
        <p:blipFill rotWithShape="1">
          <a:blip r:embed="rId2">
            <a:alphaModFix/>
          </a:blip>
          <a:srcRect b="7011" l="241" r="-2084" t="11533"/>
          <a:stretch/>
        </p:blipFill>
        <p:spPr>
          <a:xfrm rot="-8099996">
            <a:off x="-1013740" y="-574451"/>
            <a:ext cx="4627878" cy="3965298"/>
          </a:xfrm>
          <a:prstGeom prst="rect">
            <a:avLst/>
          </a:prstGeom>
          <a:noFill/>
          <a:ln>
            <a:noFill/>
          </a:ln>
        </p:spPr>
      </p:pic>
      <p:pic>
        <p:nvPicPr>
          <p:cNvPr id="54" name="Google Shape;54;p12"/>
          <p:cNvPicPr preferRelativeResize="0"/>
          <p:nvPr/>
        </p:nvPicPr>
        <p:blipFill rotWithShape="1">
          <a:blip r:embed="rId3">
            <a:alphaModFix/>
          </a:blip>
          <a:srcRect b="0" l="13179" r="0" t="0"/>
          <a:stretch/>
        </p:blipFill>
        <p:spPr>
          <a:xfrm>
            <a:off x="-796950" y="478925"/>
            <a:ext cx="5030700" cy="3885000"/>
          </a:xfrm>
          <a:prstGeom prst="triangle">
            <a:avLst>
              <a:gd fmla="val 50000" name="adj"/>
            </a:avLst>
          </a:prstGeom>
          <a:noFill/>
          <a:ln>
            <a:noFill/>
          </a:ln>
        </p:spPr>
      </p:pic>
      <p:sp>
        <p:nvSpPr>
          <p:cNvPr id="55" name="Google Shape;55;p12"/>
          <p:cNvSpPr/>
          <p:nvPr/>
        </p:nvSpPr>
        <p:spPr>
          <a:xfrm rot="3600006">
            <a:off x="3613847" y="4048015"/>
            <a:ext cx="752402" cy="610071"/>
          </a:xfrm>
          <a:prstGeom prst="triangle">
            <a:avLst>
              <a:gd fmla="val 50000" name="adj"/>
            </a:avLst>
          </a:prstGeom>
          <a:solidFill>
            <a:srgbClr val="F58C8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12"/>
          <p:cNvSpPr/>
          <p:nvPr/>
        </p:nvSpPr>
        <p:spPr>
          <a:xfrm>
            <a:off x="3229750" y="3874675"/>
            <a:ext cx="683400" cy="683400"/>
          </a:xfrm>
          <a:prstGeom prst="donut">
            <a:avLst>
              <a:gd fmla="val 2171" name="adj"/>
            </a:avLst>
          </a:prstGeom>
          <a:solidFill>
            <a:srgbClr val="23456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7" name="Google Shape;57;p12"/>
          <p:cNvGrpSpPr/>
          <p:nvPr/>
        </p:nvGrpSpPr>
        <p:grpSpPr>
          <a:xfrm rot="5400000">
            <a:off x="333975" y="4208913"/>
            <a:ext cx="1209600" cy="188100"/>
            <a:chOff x="322300" y="4485375"/>
            <a:chExt cx="1209600" cy="188100"/>
          </a:xfrm>
        </p:grpSpPr>
        <p:cxnSp>
          <p:nvCxnSpPr>
            <p:cNvPr id="58" name="Google Shape;58;p12"/>
            <p:cNvCxnSpPr/>
            <p:nvPr/>
          </p:nvCxnSpPr>
          <p:spPr>
            <a:xfrm flipH="1" rot="10800000">
              <a:off x="322300" y="4485375"/>
              <a:ext cx="201600" cy="188100"/>
            </a:xfrm>
            <a:prstGeom prst="straightConnector1">
              <a:avLst/>
            </a:prstGeom>
            <a:noFill/>
            <a:ln cap="flat" cmpd="sng" w="38100">
              <a:solidFill>
                <a:srgbClr val="23456E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59" name="Google Shape;59;p12"/>
            <p:cNvCxnSpPr/>
            <p:nvPr/>
          </p:nvCxnSpPr>
          <p:spPr>
            <a:xfrm flipH="1" rot="10800000">
              <a:off x="523900" y="4485375"/>
              <a:ext cx="201600" cy="188100"/>
            </a:xfrm>
            <a:prstGeom prst="straightConnector1">
              <a:avLst/>
            </a:prstGeom>
            <a:noFill/>
            <a:ln cap="flat" cmpd="sng" w="38100">
              <a:solidFill>
                <a:srgbClr val="23456E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0" name="Google Shape;60;p12"/>
            <p:cNvCxnSpPr/>
            <p:nvPr/>
          </p:nvCxnSpPr>
          <p:spPr>
            <a:xfrm flipH="1" rot="10800000">
              <a:off x="725500" y="4485375"/>
              <a:ext cx="201600" cy="188100"/>
            </a:xfrm>
            <a:prstGeom prst="straightConnector1">
              <a:avLst/>
            </a:prstGeom>
            <a:noFill/>
            <a:ln cap="flat" cmpd="sng" w="38100">
              <a:solidFill>
                <a:srgbClr val="23456E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1" name="Google Shape;61;p12"/>
            <p:cNvCxnSpPr/>
            <p:nvPr/>
          </p:nvCxnSpPr>
          <p:spPr>
            <a:xfrm flipH="1" rot="10800000">
              <a:off x="927100" y="4485375"/>
              <a:ext cx="201600" cy="188100"/>
            </a:xfrm>
            <a:prstGeom prst="straightConnector1">
              <a:avLst/>
            </a:prstGeom>
            <a:noFill/>
            <a:ln cap="flat" cmpd="sng" w="38100">
              <a:solidFill>
                <a:srgbClr val="23456E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2" name="Google Shape;62;p12"/>
            <p:cNvCxnSpPr/>
            <p:nvPr/>
          </p:nvCxnSpPr>
          <p:spPr>
            <a:xfrm flipH="1" rot="10800000">
              <a:off x="1128700" y="4485375"/>
              <a:ext cx="201600" cy="188100"/>
            </a:xfrm>
            <a:prstGeom prst="straightConnector1">
              <a:avLst/>
            </a:prstGeom>
            <a:noFill/>
            <a:ln cap="flat" cmpd="sng" w="38100">
              <a:solidFill>
                <a:srgbClr val="23456E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3" name="Google Shape;63;p12"/>
            <p:cNvCxnSpPr/>
            <p:nvPr/>
          </p:nvCxnSpPr>
          <p:spPr>
            <a:xfrm flipH="1" rot="10800000">
              <a:off x="1330300" y="4485375"/>
              <a:ext cx="201600" cy="188100"/>
            </a:xfrm>
            <a:prstGeom prst="straightConnector1">
              <a:avLst/>
            </a:prstGeom>
            <a:noFill/>
            <a:ln cap="flat" cmpd="sng" w="38100">
              <a:solidFill>
                <a:srgbClr val="23456E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pic>
        <p:nvPicPr>
          <p:cNvPr id="64" name="Google Shape;64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952676" y="4446350"/>
            <a:ext cx="705974" cy="20852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2"/>
          <p:cNvSpPr txBox="1"/>
          <p:nvPr>
            <p:ph idx="1" type="body"/>
          </p:nvPr>
        </p:nvSpPr>
        <p:spPr>
          <a:xfrm>
            <a:off x="4538537" y="1577175"/>
            <a:ext cx="3985200" cy="270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619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2100"/>
              <a:buFont typeface="Comfortaa"/>
              <a:buChar char="●"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●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●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3">
  <p:cSld name="CUSTOM_2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763332" y="282765"/>
            <a:ext cx="981627" cy="289935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3"/>
          <p:cNvSpPr/>
          <p:nvPr/>
        </p:nvSpPr>
        <p:spPr>
          <a:xfrm rot="10800000">
            <a:off x="6963600" y="-110"/>
            <a:ext cx="2180400" cy="177300"/>
          </a:xfrm>
          <a:prstGeom prst="rect">
            <a:avLst/>
          </a:prstGeom>
          <a:solidFill>
            <a:srgbClr val="23456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9" name="Google Shape;69;p13"/>
          <p:cNvPicPr preferRelativeResize="0"/>
          <p:nvPr/>
        </p:nvPicPr>
        <p:blipFill rotWithShape="1">
          <a:blip r:embed="rId3">
            <a:alphaModFix/>
          </a:blip>
          <a:srcRect b="0" l="74507" r="12189" t="45438"/>
          <a:stretch/>
        </p:blipFill>
        <p:spPr>
          <a:xfrm rot="10800000">
            <a:off x="0" y="2251252"/>
            <a:ext cx="604500" cy="26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3"/>
          <p:cNvSpPr/>
          <p:nvPr/>
        </p:nvSpPr>
        <p:spPr>
          <a:xfrm>
            <a:off x="8150425" y="3465450"/>
            <a:ext cx="604500" cy="604500"/>
          </a:xfrm>
          <a:prstGeom prst="ellipse">
            <a:avLst/>
          </a:prstGeom>
          <a:solidFill>
            <a:srgbClr val="F58C8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1" name="Google Shape;71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flipH="1">
            <a:off x="8343975" y="2571750"/>
            <a:ext cx="217400" cy="713525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3"/>
          <p:cNvSpPr/>
          <p:nvPr/>
        </p:nvSpPr>
        <p:spPr>
          <a:xfrm>
            <a:off x="7763313" y="3628050"/>
            <a:ext cx="819000" cy="819000"/>
          </a:xfrm>
          <a:prstGeom prst="donut">
            <a:avLst>
              <a:gd fmla="val 1940" name="adj"/>
            </a:avLst>
          </a:prstGeom>
          <a:solidFill>
            <a:srgbClr val="23456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13"/>
          <p:cNvSpPr txBox="1"/>
          <p:nvPr>
            <p:ph idx="1" type="body"/>
          </p:nvPr>
        </p:nvSpPr>
        <p:spPr>
          <a:xfrm>
            <a:off x="965148" y="1577175"/>
            <a:ext cx="6390900" cy="270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619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2100"/>
              <a:buFont typeface="Comfortaa"/>
              <a:buChar char="●"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●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●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9pPr>
          </a:lstStyle>
          <a:p/>
        </p:txBody>
      </p:sp>
      <p:sp>
        <p:nvSpPr>
          <p:cNvPr id="74" name="Google Shape;74;p13"/>
          <p:cNvSpPr txBox="1"/>
          <p:nvPr>
            <p:ph type="title"/>
          </p:nvPr>
        </p:nvSpPr>
        <p:spPr>
          <a:xfrm>
            <a:off x="918050" y="847450"/>
            <a:ext cx="6367800" cy="6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b="1" sz="310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b="1" sz="310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b="1" sz="310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b="1" sz="310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b="1" sz="310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b="1" sz="310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b="1" sz="310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b="1" sz="310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b="1" sz="310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7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7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7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7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7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7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7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7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7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7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7.jp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7.jp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7.jp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7.jp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7.jp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7.jp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7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"/>
          <p:cNvSpPr txBox="1"/>
          <p:nvPr>
            <p:ph idx="1" type="subTitle"/>
          </p:nvPr>
        </p:nvSpPr>
        <p:spPr>
          <a:xfrm>
            <a:off x="1240464" y="2658662"/>
            <a:ext cx="6627628" cy="12470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-GB"/>
              <a:t>Viesmīlības spektrs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-GB" sz="1000"/>
              <a:t>Projekta numurs: 2022-1-CY01-KA220-VET-000086365</a:t>
            </a:r>
            <a:endParaRPr sz="1000"/>
          </a:p>
        </p:txBody>
      </p:sp>
      <p:pic>
        <p:nvPicPr>
          <p:cNvPr id="80" name="Google Shape;80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9054" y="4768850"/>
            <a:ext cx="1121410" cy="223108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"/>
          <p:cNvSpPr/>
          <p:nvPr/>
        </p:nvSpPr>
        <p:spPr>
          <a:xfrm>
            <a:off x="1353878" y="4589502"/>
            <a:ext cx="6906202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b="1" lang="en-GB" sz="1000">
                <a:solidFill>
                  <a:srgbClr val="1F4E79"/>
                </a:solidFill>
                <a:latin typeface="Calibri"/>
                <a:ea typeface="Calibri"/>
                <a:cs typeface="Calibri"/>
                <a:sym typeface="Calibri"/>
              </a:rPr>
              <a:t>Šis projekts finansēts ar Eiropas Komisijas atbalstu. Šī publikācija atspoguļo tikai autora viedokli, un Komisija nav atbildīga par tajā ietvertās informācijas iespējamo izmantošanu.</a:t>
            </a:r>
            <a:endParaRPr b="1" sz="1000">
              <a:solidFill>
                <a:srgbClr val="1F4E7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27ccfefbf82_0_0"/>
          <p:cNvSpPr txBox="1"/>
          <p:nvPr>
            <p:ph idx="1" type="body"/>
          </p:nvPr>
        </p:nvSpPr>
        <p:spPr>
          <a:xfrm>
            <a:off x="965148" y="1577175"/>
            <a:ext cx="6390900" cy="270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65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-GB" sz="1700"/>
              <a:t>Dažādas perspektīvas, kas ļauj rast inovatīvus risinājumus</a:t>
            </a:r>
            <a:endParaRPr sz="1700"/>
          </a:p>
          <a:p>
            <a:pPr indent="-3365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-GB" sz="1700"/>
              <a:t>Pilnveidota klientu pieredze pateicoties iekļaujošai darba videi</a:t>
            </a:r>
            <a:endParaRPr sz="1700"/>
          </a:p>
          <a:p>
            <a:pPr indent="-3365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-GB" sz="1700"/>
              <a:t>Pozitīvs zīmola tēls, kas uzrunā gan potenciālos darbiniekus, gan klientus</a:t>
            </a:r>
            <a:endParaRPr sz="1700"/>
          </a:p>
        </p:txBody>
      </p:sp>
      <p:sp>
        <p:nvSpPr>
          <p:cNvPr id="148" name="Google Shape;148;g27ccfefbf82_0_0"/>
          <p:cNvSpPr txBox="1"/>
          <p:nvPr>
            <p:ph type="title"/>
          </p:nvPr>
        </p:nvSpPr>
        <p:spPr>
          <a:xfrm>
            <a:off x="1388100" y="469147"/>
            <a:ext cx="6367800" cy="5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00"/>
              <a:buNone/>
            </a:pPr>
            <a:r>
              <a:rPr lang="en-GB" sz="2200"/>
              <a:t>Iekļaušanas priekšrocības</a:t>
            </a:r>
            <a:endParaRPr sz="2200"/>
          </a:p>
        </p:txBody>
      </p:sp>
      <p:pic>
        <p:nvPicPr>
          <p:cNvPr id="149" name="Google Shape;149;g27ccfefbf82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9054" y="4768850"/>
            <a:ext cx="1121410" cy="223108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g27ccfefbf82_0_0"/>
          <p:cNvSpPr/>
          <p:nvPr/>
        </p:nvSpPr>
        <p:spPr>
          <a:xfrm>
            <a:off x="3322801" y="117850"/>
            <a:ext cx="24984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GB">
                <a:solidFill>
                  <a:srgbClr val="002060"/>
                </a:solidFill>
              </a:rPr>
              <a:t>4. modulis: Atbalsta vadība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1e6d7eee98a_0_29"/>
          <p:cNvSpPr txBox="1"/>
          <p:nvPr>
            <p:ph idx="1" type="body"/>
          </p:nvPr>
        </p:nvSpPr>
        <p:spPr>
          <a:xfrm>
            <a:off x="965150" y="1424775"/>
            <a:ext cx="7818300" cy="279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00"/>
              <a:t>Iekļaušanas stratēģiju pielāgošana personām ar autismu</a:t>
            </a:r>
            <a:endParaRPr sz="1900"/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Roboto"/>
              <a:buChar char="●"/>
            </a:pPr>
            <a:r>
              <a:rPr lang="en-GB" sz="1800"/>
              <a:t>Apmācība</a:t>
            </a:r>
            <a:endParaRPr sz="1800"/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Roboto"/>
              <a:buChar char="●"/>
            </a:pPr>
            <a:r>
              <a:rPr lang="en-GB" sz="1800"/>
              <a:t>Skaidra komunikācija</a:t>
            </a:r>
            <a:endParaRPr sz="1800"/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Roboto"/>
              <a:buChar char="●"/>
            </a:pPr>
            <a:r>
              <a:rPr lang="en-GB" sz="1800"/>
              <a:t>Vides risinājumi</a:t>
            </a:r>
            <a:endParaRPr sz="1800"/>
          </a:p>
        </p:txBody>
      </p:sp>
      <p:sp>
        <p:nvSpPr>
          <p:cNvPr id="156" name="Google Shape;156;g1e6d7eee98a_0_29"/>
          <p:cNvSpPr txBox="1"/>
          <p:nvPr>
            <p:ph type="title"/>
          </p:nvPr>
        </p:nvSpPr>
        <p:spPr>
          <a:xfrm>
            <a:off x="1135650" y="432075"/>
            <a:ext cx="6872700" cy="5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90"/>
              <a:buNone/>
            </a:pPr>
            <a:r>
              <a:rPr lang="en-GB" sz="2190"/>
              <a:t>Iekļaušanas stratēģijas un veicamie pasākumi</a:t>
            </a:r>
            <a:endParaRPr sz="2190"/>
          </a:p>
        </p:txBody>
      </p:sp>
      <p:pic>
        <p:nvPicPr>
          <p:cNvPr id="157" name="Google Shape;157;g1e6d7eee98a_0_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9054" y="4768850"/>
            <a:ext cx="1121410" cy="223108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g1e6d7eee98a_0_29"/>
          <p:cNvSpPr/>
          <p:nvPr/>
        </p:nvSpPr>
        <p:spPr>
          <a:xfrm>
            <a:off x="3322801" y="80775"/>
            <a:ext cx="24984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GB">
                <a:solidFill>
                  <a:srgbClr val="002060"/>
                </a:solidFill>
              </a:rPr>
              <a:t>4. modulis: Atbalsta vadība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1e6d7eee98a_0_117"/>
          <p:cNvSpPr txBox="1"/>
          <p:nvPr>
            <p:ph idx="1" type="body"/>
          </p:nvPr>
        </p:nvSpPr>
        <p:spPr>
          <a:xfrm>
            <a:off x="965150" y="1424775"/>
            <a:ext cx="7818300" cy="279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00"/>
              <a:t>Iekļaujošas politikas veicināšana: Veicamie pasākumi</a:t>
            </a:r>
            <a:endParaRPr sz="1900"/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Roboto"/>
              <a:buChar char="●"/>
            </a:pPr>
            <a:r>
              <a:rPr lang="en-GB" sz="1800"/>
              <a:t>Godīga pieņemšana darbā</a:t>
            </a:r>
            <a:endParaRPr sz="1800"/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Roboto"/>
              <a:buChar char="●"/>
            </a:pPr>
            <a:r>
              <a:rPr lang="en-GB" sz="1800"/>
              <a:t>Mentorings</a:t>
            </a:r>
            <a:endParaRPr sz="1800"/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Roboto"/>
              <a:buChar char="●"/>
            </a:pPr>
            <a:r>
              <a:rPr lang="en-GB" sz="1800"/>
              <a:t>Regulāri pārskati</a:t>
            </a:r>
            <a:endParaRPr sz="1800"/>
          </a:p>
        </p:txBody>
      </p:sp>
      <p:pic>
        <p:nvPicPr>
          <p:cNvPr id="164" name="Google Shape;164;g1e6d7eee98a_0_1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9054" y="4768850"/>
            <a:ext cx="1121410" cy="223108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g1e6d7eee98a_0_117"/>
          <p:cNvSpPr/>
          <p:nvPr/>
        </p:nvSpPr>
        <p:spPr>
          <a:xfrm>
            <a:off x="3322801" y="80775"/>
            <a:ext cx="24984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GB">
                <a:solidFill>
                  <a:srgbClr val="002060"/>
                </a:solidFill>
              </a:rPr>
              <a:t>4. modulis: Atbalsta vadība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g1e6d7eee98a_0_117"/>
          <p:cNvSpPr txBox="1"/>
          <p:nvPr>
            <p:ph type="title"/>
          </p:nvPr>
        </p:nvSpPr>
        <p:spPr>
          <a:xfrm>
            <a:off x="1261050" y="432075"/>
            <a:ext cx="6621900" cy="5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90"/>
              <a:buNone/>
            </a:pPr>
            <a:r>
              <a:rPr lang="en-GB" sz="2090"/>
              <a:t>Iekļaušanas stratēģijas un veicamie pasākumi</a:t>
            </a:r>
            <a:endParaRPr sz="209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1e6d7eee98a_0_43"/>
          <p:cNvSpPr txBox="1"/>
          <p:nvPr>
            <p:ph idx="1" type="body"/>
          </p:nvPr>
        </p:nvSpPr>
        <p:spPr>
          <a:xfrm>
            <a:off x="965150" y="1348575"/>
            <a:ext cx="6597300" cy="276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1500"/>
              </a:spcBef>
              <a:spcAft>
                <a:spcPts val="0"/>
              </a:spcAft>
              <a:buSzPts val="2100"/>
              <a:buNone/>
            </a:pPr>
            <a:r>
              <a:rPr lang="en-GB" sz="1900"/>
              <a:t>Autismam draudzīgas vides raksturlielumi</a:t>
            </a:r>
            <a:endParaRPr sz="1900"/>
          </a:p>
          <a:p>
            <a:pPr indent="-323850" lvl="0" marL="457200" marR="0" rtl="0" algn="l">
              <a:lnSpc>
                <a:spcPct val="150000"/>
              </a:lnSpc>
              <a:spcBef>
                <a:spcPts val="1500"/>
              </a:spcBef>
              <a:spcAft>
                <a:spcPts val="0"/>
              </a:spcAft>
              <a:buClr>
                <a:srgbClr val="FD8284"/>
              </a:buClr>
              <a:buSzPts val="1500"/>
              <a:buFont typeface="Roboto"/>
              <a:buChar char="●"/>
            </a:pPr>
            <a:r>
              <a:rPr b="0" lang="en-GB" sz="1600"/>
              <a:t>Sensorie pielāgojumi</a:t>
            </a:r>
            <a:endParaRPr sz="1600">
              <a:latin typeface="Comfortaa"/>
              <a:ea typeface="Comfortaa"/>
              <a:cs typeface="Comfortaa"/>
              <a:sym typeface="Comfortaa"/>
            </a:endParaRPr>
          </a:p>
          <a:p>
            <a:pPr indent="-3238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500"/>
              <a:buFont typeface="Roboto"/>
              <a:buChar char="●"/>
            </a:pPr>
            <a:r>
              <a:rPr b="0" lang="en-GB" sz="1600"/>
              <a:t>Skaidra komunikācija</a:t>
            </a:r>
            <a:endParaRPr sz="1600">
              <a:latin typeface="Comfortaa"/>
              <a:ea typeface="Comfortaa"/>
              <a:cs typeface="Comfortaa"/>
              <a:sym typeface="Comfortaa"/>
            </a:endParaRPr>
          </a:p>
          <a:p>
            <a:pPr indent="-3238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500"/>
              <a:buFont typeface="Roboto"/>
              <a:buChar char="●"/>
            </a:pPr>
            <a:r>
              <a:rPr b="0" lang="en-GB" sz="1600"/>
              <a:t>Elastība un rutīna</a:t>
            </a:r>
            <a:endParaRPr sz="1600">
              <a:latin typeface="Comfortaa"/>
              <a:ea typeface="Comfortaa"/>
              <a:cs typeface="Comfortaa"/>
              <a:sym typeface="Comfortaa"/>
            </a:endParaRPr>
          </a:p>
          <a:p>
            <a:pPr indent="-3238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500"/>
              <a:buFont typeface="Roboto"/>
              <a:buChar char="●"/>
            </a:pPr>
            <a:r>
              <a:rPr b="0" lang="en-GB" sz="1600"/>
              <a:t>Iekļaujoša kultūra</a:t>
            </a:r>
            <a:endParaRPr sz="1600">
              <a:latin typeface="Comfortaa"/>
              <a:ea typeface="Comfortaa"/>
              <a:cs typeface="Comfortaa"/>
              <a:sym typeface="Comfortaa"/>
            </a:endParaRPr>
          </a:p>
          <a:p>
            <a:pPr indent="-3238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500"/>
              <a:buFont typeface="Roboto"/>
              <a:buChar char="●"/>
            </a:pPr>
            <a:r>
              <a:rPr b="0" lang="en-GB" sz="1600"/>
              <a:t>Atbalstoša vadība</a:t>
            </a:r>
            <a:endParaRPr b="0" sz="1300">
              <a:solidFill>
                <a:srgbClr val="D1D5DB"/>
              </a:solidFill>
              <a:highlight>
                <a:srgbClr val="444654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2" name="Google Shape;172;g1e6d7eee98a_0_43"/>
          <p:cNvSpPr txBox="1"/>
          <p:nvPr>
            <p:ph type="title"/>
          </p:nvPr>
        </p:nvSpPr>
        <p:spPr>
          <a:xfrm>
            <a:off x="509250" y="563238"/>
            <a:ext cx="8125500" cy="5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90"/>
              <a:buNone/>
            </a:pPr>
            <a:r>
              <a:rPr lang="en-GB" sz="2090"/>
              <a:t>3. nodaļa: Autismam draudzīga darba un apmācību vide</a:t>
            </a:r>
            <a:endParaRPr sz="2090"/>
          </a:p>
        </p:txBody>
      </p:sp>
      <p:pic>
        <p:nvPicPr>
          <p:cNvPr id="173" name="Google Shape;173;g1e6d7eee98a_0_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9054" y="4768850"/>
            <a:ext cx="1121410" cy="223108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g1e6d7eee98a_0_43"/>
          <p:cNvSpPr/>
          <p:nvPr/>
        </p:nvSpPr>
        <p:spPr>
          <a:xfrm>
            <a:off x="3322801" y="80775"/>
            <a:ext cx="24984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GB">
                <a:solidFill>
                  <a:srgbClr val="002060"/>
                </a:solidFill>
              </a:rPr>
              <a:t>4. modulis: Atbalsta vadība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1e6d7eee98a_0_55"/>
          <p:cNvSpPr txBox="1"/>
          <p:nvPr>
            <p:ph idx="1" type="body"/>
          </p:nvPr>
        </p:nvSpPr>
        <p:spPr>
          <a:xfrm>
            <a:off x="965150" y="1348575"/>
            <a:ext cx="7219200" cy="373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-GB" sz="2000"/>
              <a:t>Metodes vides novērtējumam</a:t>
            </a:r>
            <a:endParaRPr sz="2000"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 b="0" sz="1600"/>
          </a:p>
          <a:p>
            <a:pPr indent="-355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2000"/>
              <a:buFont typeface="Roboto"/>
              <a:buChar char="●"/>
            </a:pPr>
            <a:r>
              <a:rPr b="0" lang="en-GB" sz="1700"/>
              <a:t>Atsauksmju apkopošana</a:t>
            </a:r>
            <a:endParaRPr b="0" sz="1700"/>
          </a:p>
          <a:p>
            <a:pPr indent="-355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2000"/>
              <a:buFont typeface="Roboto"/>
              <a:buChar char="●"/>
            </a:pPr>
            <a:r>
              <a:rPr b="0" lang="en-GB" sz="1700"/>
              <a:t>Novērojumi</a:t>
            </a:r>
            <a:endParaRPr b="0" sz="1700"/>
          </a:p>
          <a:p>
            <a:pPr indent="-355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2000"/>
              <a:buFont typeface="Roboto"/>
              <a:buChar char="●"/>
            </a:pPr>
            <a:r>
              <a:rPr b="0" lang="en-GB" sz="1700"/>
              <a:t>Darba izpildes rādītāji</a:t>
            </a:r>
            <a:endParaRPr b="0" sz="2000">
              <a:solidFill>
                <a:srgbClr val="D1D5DB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635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1D5DB"/>
              </a:buClr>
              <a:buSzPts val="1200"/>
              <a:buFont typeface="Roboto"/>
              <a:buNone/>
            </a:pPr>
            <a:r>
              <a:t/>
            </a:r>
            <a:endParaRPr b="0" sz="18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 sz="19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400">
              <a:solidFill>
                <a:srgbClr val="D1D5DB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5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sz="1400">
              <a:solidFill>
                <a:srgbClr val="D1D5DB"/>
              </a:solidFill>
              <a:highlight>
                <a:srgbClr val="444654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0" name="Google Shape;180;g1e6d7eee98a_0_55"/>
          <p:cNvSpPr txBox="1"/>
          <p:nvPr>
            <p:ph type="title"/>
          </p:nvPr>
        </p:nvSpPr>
        <p:spPr>
          <a:xfrm>
            <a:off x="748275" y="560175"/>
            <a:ext cx="8125500" cy="5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90"/>
              <a:buNone/>
            </a:pPr>
            <a:r>
              <a:rPr lang="en-GB" sz="2090"/>
              <a:t>4. nodaļa: Autismam draudzīgas vides novērtēšana</a:t>
            </a:r>
            <a:endParaRPr sz="2090"/>
          </a:p>
        </p:txBody>
      </p:sp>
      <p:pic>
        <p:nvPicPr>
          <p:cNvPr id="181" name="Google Shape;181;g1e6d7eee98a_0_5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9054" y="4768850"/>
            <a:ext cx="1121410" cy="223108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g1e6d7eee98a_0_55"/>
          <p:cNvSpPr/>
          <p:nvPr/>
        </p:nvSpPr>
        <p:spPr>
          <a:xfrm>
            <a:off x="3322801" y="80775"/>
            <a:ext cx="24984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GB">
                <a:solidFill>
                  <a:srgbClr val="002060"/>
                </a:solidFill>
              </a:rPr>
              <a:t>4. modulis: Atbalsta vadība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1e6d7eee98a_0_72"/>
          <p:cNvSpPr txBox="1"/>
          <p:nvPr>
            <p:ph idx="1" type="body"/>
          </p:nvPr>
        </p:nvSpPr>
        <p:spPr>
          <a:xfrm>
            <a:off x="992950" y="1139925"/>
            <a:ext cx="6390900" cy="3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500"/>
              <a:t>Dažas nepārtrauktas pilnveides stratēģijas:</a:t>
            </a:r>
            <a:endParaRPr sz="1500"/>
          </a:p>
          <a:p>
            <a:pPr indent="-323850" lvl="0" marL="457200" rtl="0" algn="l">
              <a:lnSpc>
                <a:spcPct val="150000"/>
              </a:lnSpc>
              <a:spcBef>
                <a:spcPts val="1500"/>
              </a:spcBef>
              <a:spcAft>
                <a:spcPts val="0"/>
              </a:spcAft>
              <a:buSzPts val="1500"/>
              <a:buChar char="●"/>
            </a:pPr>
            <a:r>
              <a:rPr lang="en-GB" sz="1500"/>
              <a:t>Aptaujas un anketas</a:t>
            </a:r>
            <a:endParaRPr sz="1500"/>
          </a:p>
          <a:p>
            <a:pPr indent="-3238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GB" sz="1500"/>
              <a:t>Regulāras pārskata sanāksmes</a:t>
            </a:r>
            <a:endParaRPr sz="1500"/>
          </a:p>
          <a:p>
            <a:pPr indent="-3238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GB" sz="1500"/>
              <a:t>Rīcības un reakcijas sistēma (</a:t>
            </a:r>
            <a:r>
              <a:rPr i="1" lang="en-GB" sz="1500"/>
              <a:t>Action-response system</a:t>
            </a:r>
            <a:r>
              <a:rPr lang="en-GB" sz="1500"/>
              <a:t>)</a:t>
            </a:r>
            <a:endParaRPr sz="1500"/>
          </a:p>
          <a:p>
            <a:pPr indent="0" lvl="0" marL="0" rtl="0" algn="l">
              <a:lnSpc>
                <a:spcPct val="150000"/>
              </a:lnSpc>
              <a:spcBef>
                <a:spcPts val="1500"/>
              </a:spcBef>
              <a:spcAft>
                <a:spcPts val="1500"/>
              </a:spcAft>
              <a:buSzPts val="1100"/>
              <a:buNone/>
            </a:pPr>
            <a:r>
              <a:rPr lang="en-GB" sz="1500"/>
              <a:t>Pareiza uzklausīšanas rīku un atgriezeniskās saites izmantošana nodrošina nepārtrauktu darba vides attīstību, kas atbilst visu darbinieku, jo īpaši darbinieku ar autismu, vajadzībām.</a:t>
            </a:r>
            <a:endParaRPr sz="1500"/>
          </a:p>
        </p:txBody>
      </p:sp>
      <p:sp>
        <p:nvSpPr>
          <p:cNvPr id="188" name="Google Shape;188;g1e6d7eee98a_0_72"/>
          <p:cNvSpPr txBox="1"/>
          <p:nvPr>
            <p:ph type="title"/>
          </p:nvPr>
        </p:nvSpPr>
        <p:spPr>
          <a:xfrm>
            <a:off x="918050" y="413550"/>
            <a:ext cx="6972300" cy="50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00"/>
              <a:buNone/>
            </a:pPr>
            <a:r>
              <a:rPr lang="en-GB" sz="2090"/>
              <a:t>Atgriezeniskā saite un nepārtraukta pilnveide</a:t>
            </a:r>
            <a:endParaRPr sz="2090"/>
          </a:p>
        </p:txBody>
      </p:sp>
      <p:pic>
        <p:nvPicPr>
          <p:cNvPr id="189" name="Google Shape;189;g1e6d7eee98a_0_7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9054" y="4768850"/>
            <a:ext cx="1121410" cy="223108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g1e6d7eee98a_0_72"/>
          <p:cNvSpPr/>
          <p:nvPr/>
        </p:nvSpPr>
        <p:spPr>
          <a:xfrm>
            <a:off x="3322801" y="80775"/>
            <a:ext cx="24984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GB">
                <a:solidFill>
                  <a:srgbClr val="002060"/>
                </a:solidFill>
              </a:rPr>
              <a:t>4. modulis: Atbalsta vadība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1e6d7eee98a_0_66"/>
          <p:cNvSpPr txBox="1"/>
          <p:nvPr>
            <p:ph idx="1" type="body"/>
          </p:nvPr>
        </p:nvSpPr>
        <p:spPr>
          <a:xfrm>
            <a:off x="965150" y="1473550"/>
            <a:ext cx="7049700" cy="345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lang="en-GB" sz="1665"/>
              <a:t>Darbinieku komandas ir viesmīlības nozares mugurkauls. Ja šajās komandās ir cilvēki ar autismu, ir ļoti svarīgi viņus izprast un efektīvi vadīt.</a:t>
            </a:r>
            <a:endParaRPr b="0" sz="1665"/>
          </a:p>
          <a:p>
            <a:pPr indent="0" lvl="0" marL="0" rtl="0" algn="l">
              <a:lnSpc>
                <a:spcPct val="15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65"/>
              <a:t>Izpratne par neirodažādu komandu dinamiku</a:t>
            </a:r>
            <a:endParaRPr sz="1665"/>
          </a:p>
          <a:p>
            <a:pPr indent="-334327" lvl="0" marL="457200" rtl="0" algn="l">
              <a:lnSpc>
                <a:spcPct val="150000"/>
              </a:lnSpc>
              <a:spcBef>
                <a:spcPts val="1500"/>
              </a:spcBef>
              <a:spcAft>
                <a:spcPts val="0"/>
              </a:spcAft>
              <a:buSzPts val="1665"/>
              <a:buChar char="●"/>
            </a:pPr>
            <a:r>
              <a:rPr b="0" lang="en-GB" sz="1665"/>
              <a:t>Komunikācijas stili</a:t>
            </a:r>
            <a:endParaRPr b="0" sz="1665"/>
          </a:p>
          <a:p>
            <a:pPr indent="-334327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65"/>
              <a:buChar char="●"/>
            </a:pPr>
            <a:r>
              <a:rPr b="0" lang="en-GB" sz="1665"/>
              <a:t>Sensorās pieredzes</a:t>
            </a:r>
            <a:endParaRPr b="0" sz="1665"/>
          </a:p>
          <a:p>
            <a:pPr indent="-334327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65"/>
              <a:buChar char="●"/>
            </a:pPr>
            <a:r>
              <a:rPr b="0" lang="en-GB" sz="1665"/>
              <a:t>Strukturēta mijiedarbība</a:t>
            </a:r>
            <a:endParaRPr b="0" sz="1665"/>
          </a:p>
        </p:txBody>
      </p:sp>
      <p:sp>
        <p:nvSpPr>
          <p:cNvPr id="196" name="Google Shape;196;g1e6d7eee98a_0_66"/>
          <p:cNvSpPr txBox="1"/>
          <p:nvPr>
            <p:ph type="title"/>
          </p:nvPr>
        </p:nvSpPr>
        <p:spPr>
          <a:xfrm>
            <a:off x="990750" y="560150"/>
            <a:ext cx="7162500" cy="70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00"/>
              <a:buNone/>
            </a:pPr>
            <a:r>
              <a:rPr lang="en-GB" sz="2090"/>
              <a:t>5. nodaļa: Komandas vadības prasmes (autismam draudzīgās komandās)</a:t>
            </a:r>
            <a:endParaRPr sz="2090"/>
          </a:p>
        </p:txBody>
      </p:sp>
      <p:pic>
        <p:nvPicPr>
          <p:cNvPr id="197" name="Google Shape;197;g1e6d7eee98a_0_6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9054" y="4768850"/>
            <a:ext cx="1121410" cy="223108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Google Shape;198;g1e6d7eee98a_0_66"/>
          <p:cNvSpPr/>
          <p:nvPr/>
        </p:nvSpPr>
        <p:spPr>
          <a:xfrm>
            <a:off x="3322801" y="80775"/>
            <a:ext cx="24984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GB">
                <a:solidFill>
                  <a:srgbClr val="002060"/>
                </a:solidFill>
              </a:rPr>
              <a:t>4. modulis: Atbalsta vadība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1e6d7eee98a_0_78"/>
          <p:cNvSpPr txBox="1"/>
          <p:nvPr>
            <p:ph idx="1" type="body"/>
          </p:nvPr>
        </p:nvSpPr>
        <p:spPr>
          <a:xfrm>
            <a:off x="965150" y="1254475"/>
            <a:ext cx="6903000" cy="340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900"/>
              <a:t>Sadarbības un savstarpējas sapratnes veicināšana</a:t>
            </a:r>
            <a:endParaRPr sz="1900"/>
          </a:p>
          <a:p>
            <a:pPr indent="-349250" lvl="0" marL="457200" rtl="0" algn="l">
              <a:lnSpc>
                <a:spcPct val="140000"/>
              </a:lnSpc>
              <a:spcBef>
                <a:spcPts val="1500"/>
              </a:spcBef>
              <a:spcAft>
                <a:spcPts val="0"/>
              </a:spcAft>
              <a:buSzPts val="1900"/>
              <a:buChar char="●"/>
            </a:pPr>
            <a:r>
              <a:rPr lang="en-GB" sz="1900"/>
              <a:t>Apmācības</a:t>
            </a:r>
            <a:endParaRPr sz="1900"/>
          </a:p>
          <a:p>
            <a:pPr indent="-34925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-GB" sz="1900"/>
              <a:t>Skaidra komunikācija</a:t>
            </a:r>
            <a:endParaRPr sz="1900"/>
          </a:p>
          <a:p>
            <a:pPr indent="-34925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-GB" sz="1900"/>
              <a:t>Sensorie apsvērumi</a:t>
            </a:r>
            <a:endParaRPr sz="1900"/>
          </a:p>
          <a:p>
            <a:pPr indent="-34925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-GB" sz="1900"/>
              <a:t>Rutīna un pārmaiņas</a:t>
            </a:r>
            <a:endParaRPr sz="1900"/>
          </a:p>
          <a:p>
            <a:pPr indent="-34925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-GB" sz="1900"/>
              <a:t>Ikviens darbinieks ir vērtīgs</a:t>
            </a:r>
            <a:endParaRPr sz="1900"/>
          </a:p>
          <a:p>
            <a:pPr indent="0" lvl="0" marL="0" rtl="0" algn="l">
              <a:lnSpc>
                <a:spcPct val="140000"/>
              </a:lnSpc>
              <a:spcBef>
                <a:spcPts val="1500"/>
              </a:spcBef>
              <a:spcAft>
                <a:spcPts val="1500"/>
              </a:spcAft>
              <a:buSzPts val="935"/>
              <a:buNone/>
            </a:pPr>
            <a:r>
              <a:t/>
            </a:r>
            <a:endParaRPr sz="1900"/>
          </a:p>
        </p:txBody>
      </p:sp>
      <p:pic>
        <p:nvPicPr>
          <p:cNvPr id="204" name="Google Shape;204;g1e6d7eee98a_0_7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9054" y="4768850"/>
            <a:ext cx="1121410" cy="223108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g1e6d7eee98a_0_78"/>
          <p:cNvSpPr/>
          <p:nvPr/>
        </p:nvSpPr>
        <p:spPr>
          <a:xfrm>
            <a:off x="3322801" y="80775"/>
            <a:ext cx="24984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GB">
                <a:solidFill>
                  <a:srgbClr val="002060"/>
                </a:solidFill>
              </a:rPr>
              <a:t>4. modulis: Atbalsta vadība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g1e6d7eee98a_0_78"/>
          <p:cNvSpPr txBox="1"/>
          <p:nvPr>
            <p:ph type="title"/>
          </p:nvPr>
        </p:nvSpPr>
        <p:spPr>
          <a:xfrm>
            <a:off x="990750" y="560150"/>
            <a:ext cx="7162500" cy="5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00"/>
              <a:buNone/>
            </a:pPr>
            <a:r>
              <a:rPr lang="en-GB" sz="2090"/>
              <a:t>Stratēģijas efektīvai komandas vadībai</a:t>
            </a:r>
            <a:endParaRPr sz="209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1e6d7eee98a_0_124"/>
          <p:cNvSpPr txBox="1"/>
          <p:nvPr>
            <p:ph idx="1" type="body"/>
          </p:nvPr>
        </p:nvSpPr>
        <p:spPr>
          <a:xfrm>
            <a:off x="965150" y="1334525"/>
            <a:ext cx="6390900" cy="332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000"/>
              <a:t>Konstruktīva atgriezeniskā saite un sadarbība</a:t>
            </a:r>
            <a:endParaRPr sz="2000"/>
          </a:p>
          <a:p>
            <a:pPr indent="-355600" lvl="0" marL="457200" rtl="0" algn="l">
              <a:lnSpc>
                <a:spcPct val="140000"/>
              </a:lnSpc>
              <a:spcBef>
                <a:spcPts val="1500"/>
              </a:spcBef>
              <a:spcAft>
                <a:spcPts val="0"/>
              </a:spcAft>
              <a:buSzPts val="2000"/>
              <a:buChar char="●"/>
            </a:pPr>
            <a:r>
              <a:rPr lang="en-GB" sz="2000"/>
              <a:t>Atgriezeniskā saite</a:t>
            </a:r>
            <a:endParaRPr sz="2000"/>
          </a:p>
          <a:p>
            <a:pPr indent="-3556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sz="2000"/>
              <a:t>Komandas saliedēšanas (</a:t>
            </a:r>
            <a:r>
              <a:rPr i="1" lang="en-GB" sz="2000"/>
              <a:t>teambuilding</a:t>
            </a:r>
            <a:r>
              <a:rPr lang="en-GB" sz="2000"/>
              <a:t>) aktivitātes</a:t>
            </a:r>
            <a:endParaRPr sz="2000"/>
          </a:p>
          <a:p>
            <a:pPr indent="-3556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sz="2000"/>
              <a:t>Atklāta komunikācija</a:t>
            </a:r>
            <a:endParaRPr sz="2000"/>
          </a:p>
          <a:p>
            <a:pPr indent="0" lvl="0" marL="0" rtl="0" algn="l">
              <a:lnSpc>
                <a:spcPct val="140000"/>
              </a:lnSpc>
              <a:spcBef>
                <a:spcPts val="1500"/>
              </a:spcBef>
              <a:spcAft>
                <a:spcPts val="1500"/>
              </a:spcAft>
              <a:buSzPts val="935"/>
              <a:buNone/>
            </a:pPr>
            <a:r>
              <a:t/>
            </a:r>
            <a:endParaRPr sz="2000"/>
          </a:p>
        </p:txBody>
      </p:sp>
      <p:pic>
        <p:nvPicPr>
          <p:cNvPr id="212" name="Google Shape;212;g1e6d7eee98a_0_1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9054" y="4768850"/>
            <a:ext cx="1121410" cy="223108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Google Shape;213;g1e6d7eee98a_0_124"/>
          <p:cNvSpPr/>
          <p:nvPr/>
        </p:nvSpPr>
        <p:spPr>
          <a:xfrm>
            <a:off x="3322801" y="80775"/>
            <a:ext cx="24984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GB">
                <a:solidFill>
                  <a:srgbClr val="002060"/>
                </a:solidFill>
              </a:rPr>
              <a:t>4. modulis: Atbalsta vadība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Google Shape;214;g1e6d7eee98a_0_124"/>
          <p:cNvSpPr txBox="1"/>
          <p:nvPr>
            <p:ph type="title"/>
          </p:nvPr>
        </p:nvSpPr>
        <p:spPr>
          <a:xfrm>
            <a:off x="990750" y="560150"/>
            <a:ext cx="7162500" cy="5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00"/>
              <a:buNone/>
            </a:pPr>
            <a:r>
              <a:rPr lang="en-GB" sz="2090"/>
              <a:t>Stratēģijas efektīvai komandas vadībai</a:t>
            </a:r>
            <a:endParaRPr sz="209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5"/>
          <p:cNvSpPr txBox="1"/>
          <p:nvPr/>
        </p:nvSpPr>
        <p:spPr>
          <a:xfrm>
            <a:off x="965150" y="1473550"/>
            <a:ext cx="7049400" cy="3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70"/>
              <a:buFont typeface="Arial"/>
              <a:buNone/>
            </a:pPr>
            <a:r>
              <a:rPr lang="en-GB" sz="1670">
                <a:latin typeface="Comfortaa"/>
                <a:ea typeface="Comfortaa"/>
                <a:cs typeface="Comfortaa"/>
                <a:sym typeface="Comfortaa"/>
              </a:rPr>
              <a:t>Spēļošana (</a:t>
            </a:r>
            <a:r>
              <a:rPr i="1" lang="en-GB" sz="1670">
                <a:latin typeface="Comfortaa"/>
                <a:ea typeface="Comfortaa"/>
                <a:cs typeface="Comfortaa"/>
                <a:sym typeface="Comfortaa"/>
              </a:rPr>
              <a:t>g</a:t>
            </a:r>
            <a:r>
              <a:rPr b="0" i="1" lang="en-GB" sz="167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amification</a:t>
            </a:r>
            <a:r>
              <a:rPr b="0" i="0" lang="en-GB" sz="167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) jeb </a:t>
            </a:r>
            <a:r>
              <a:rPr lang="en-GB" sz="167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u</a:t>
            </a:r>
            <a:r>
              <a:rPr lang="en-GB" sz="167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z spēlēm balstīta mācīšanās </a:t>
            </a:r>
            <a:r>
              <a:rPr lang="en-GB" sz="1670">
                <a:latin typeface="Comfortaa"/>
                <a:ea typeface="Comfortaa"/>
                <a:cs typeface="Comfortaa"/>
                <a:sym typeface="Comfortaa"/>
              </a:rPr>
              <a:t>un nopietnās spēles (</a:t>
            </a:r>
            <a:r>
              <a:rPr i="1" lang="en-GB" sz="1670">
                <a:latin typeface="Comfortaa"/>
                <a:ea typeface="Comfortaa"/>
                <a:cs typeface="Comfortaa"/>
                <a:sym typeface="Comfortaa"/>
              </a:rPr>
              <a:t>s</a:t>
            </a:r>
            <a:r>
              <a:rPr b="0" i="1" lang="en-GB" sz="167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erious games</a:t>
            </a:r>
            <a:r>
              <a:rPr lang="en-GB" sz="1670">
                <a:latin typeface="Comfortaa"/>
                <a:ea typeface="Comfortaa"/>
                <a:cs typeface="Comfortaa"/>
                <a:sym typeface="Comfortaa"/>
              </a:rPr>
              <a:t>) ir efektīvas mācību stratēģijas.</a:t>
            </a:r>
            <a:endParaRPr b="0" i="0" sz="167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70"/>
              <a:buFont typeface="Arial"/>
              <a:buNone/>
            </a:pPr>
            <a:r>
              <a:t/>
            </a:r>
            <a:endParaRPr b="0" i="0" sz="167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40"/>
              <a:buFont typeface="Arial"/>
              <a:buNone/>
            </a:pPr>
            <a:r>
              <a:rPr b="1" lang="en-GB" sz="1840">
                <a:latin typeface="Comfortaa"/>
                <a:ea typeface="Comfortaa"/>
                <a:cs typeface="Comfortaa"/>
                <a:sym typeface="Comfortaa"/>
              </a:rPr>
              <a:t>Nopietnās spēles</a:t>
            </a:r>
            <a:endParaRPr b="0" i="0" sz="184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0120" lvl="0" marL="457200" marR="0" rtl="0" algn="l">
              <a:lnSpc>
                <a:spcPct val="150000"/>
              </a:lnSpc>
              <a:spcBef>
                <a:spcPts val="1500"/>
              </a:spcBef>
              <a:spcAft>
                <a:spcPts val="0"/>
              </a:spcAft>
              <a:buClr>
                <a:srgbClr val="FD8284"/>
              </a:buClr>
              <a:buSzPts val="1670"/>
              <a:buFont typeface="Roboto"/>
              <a:buChar char="●"/>
            </a:pPr>
            <a:r>
              <a:rPr lang="en-GB" sz="1670">
                <a:latin typeface="Comfortaa"/>
                <a:ea typeface="Comfortaa"/>
                <a:cs typeface="Comfortaa"/>
                <a:sym typeface="Comfortaa"/>
              </a:rPr>
              <a:t>Ieguvumi un ieviešana</a:t>
            </a:r>
            <a:endParaRPr b="0" i="0" sz="167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012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670"/>
              <a:buFont typeface="Roboto"/>
              <a:buChar char="●"/>
            </a:pPr>
            <a:r>
              <a:rPr lang="en-GB" sz="1670">
                <a:latin typeface="Comfortaa"/>
                <a:ea typeface="Comfortaa"/>
                <a:cs typeface="Comfortaa"/>
                <a:sym typeface="Comfortaa"/>
              </a:rPr>
              <a:t>Atšķirības starp nopietnajām spēlēm un spēļošanu</a:t>
            </a:r>
            <a:endParaRPr b="0" i="0" sz="167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0119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670"/>
              <a:buFont typeface="Roboto"/>
              <a:buChar char="●"/>
            </a:pPr>
            <a:r>
              <a:rPr lang="en-GB" sz="1670">
                <a:latin typeface="Comfortaa"/>
                <a:ea typeface="Comfortaa"/>
                <a:cs typeface="Comfortaa"/>
                <a:sym typeface="Comfortaa"/>
              </a:rPr>
              <a:t>Ieskats HOST galda spēles izstrādē</a:t>
            </a:r>
            <a:endParaRPr b="0" i="0" sz="167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0" name="Google Shape;220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9054" y="4768850"/>
            <a:ext cx="1121410" cy="223108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5"/>
          <p:cNvSpPr/>
          <p:nvPr/>
        </p:nvSpPr>
        <p:spPr>
          <a:xfrm>
            <a:off x="3322801" y="80775"/>
            <a:ext cx="24984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GB">
                <a:solidFill>
                  <a:srgbClr val="002060"/>
                </a:solidFill>
              </a:rPr>
              <a:t>4. modulis: Atbalsta vadība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5"/>
          <p:cNvSpPr txBox="1"/>
          <p:nvPr>
            <p:ph type="title"/>
          </p:nvPr>
        </p:nvSpPr>
        <p:spPr>
          <a:xfrm>
            <a:off x="990750" y="560150"/>
            <a:ext cx="7162500" cy="83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00"/>
              <a:buNone/>
            </a:pPr>
            <a:r>
              <a:rPr lang="en-GB" sz="2090"/>
              <a:t>Komandas pilnveide, izmantojot spēļošanu un nopietnās spēles</a:t>
            </a:r>
            <a:endParaRPr sz="209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"/>
          <p:cNvSpPr txBox="1"/>
          <p:nvPr>
            <p:ph idx="1" type="body"/>
          </p:nvPr>
        </p:nvSpPr>
        <p:spPr>
          <a:xfrm>
            <a:off x="2466750" y="945300"/>
            <a:ext cx="5259600" cy="340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4705"/>
              <a:buFont typeface="Arial"/>
              <a:buNone/>
            </a:pPr>
            <a:r>
              <a:rPr lang="en-GB" sz="1700"/>
              <a:t>HOST projekta mērķis ir apmācīt viesmīlības nozares vadītājus un personāla speciālistus tajā, kā strādāt ar darbiniekiem ar autismu un palīdzēt viņiem pilnveidoties.</a:t>
            </a:r>
            <a:endParaRPr sz="1600"/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8750"/>
              <a:buFont typeface="Arial"/>
              <a:buNone/>
            </a:pPr>
            <a:r>
              <a:t/>
            </a:r>
            <a:endParaRPr sz="1600"/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4705"/>
              <a:buFont typeface="Arial"/>
              <a:buNone/>
            </a:pPr>
            <a:r>
              <a:rPr lang="en-GB" sz="1700" u="sng"/>
              <a:t>Projekta rezultāti:</a:t>
            </a:r>
            <a:endParaRPr sz="1700"/>
          </a:p>
          <a:p>
            <a:pPr indent="-320357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ct val="100000"/>
              <a:buFont typeface="Comfortaa"/>
              <a:buChar char="●"/>
            </a:pPr>
            <a:r>
              <a:rPr lang="en-GB" sz="1700"/>
              <a:t>Visaptverošs mācību kurss</a:t>
            </a:r>
            <a:endParaRPr sz="1700"/>
          </a:p>
          <a:p>
            <a:pPr indent="-320357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ct val="100000"/>
              <a:buFont typeface="Comfortaa"/>
              <a:buChar char="●"/>
            </a:pPr>
            <a:r>
              <a:rPr lang="en-GB" sz="1700"/>
              <a:t>Profesionālās izglītības un apmācības metodoloģija</a:t>
            </a:r>
            <a:endParaRPr sz="1700"/>
          </a:p>
          <a:p>
            <a:pPr indent="-320357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ct val="100000"/>
              <a:buFont typeface="Comfortaa"/>
              <a:buChar char="●"/>
            </a:pPr>
            <a:r>
              <a:rPr lang="en-GB" sz="1700"/>
              <a:t>Galda spēle viesmīlības nozarē</a:t>
            </a:r>
            <a:endParaRPr sz="1700"/>
          </a:p>
          <a:p>
            <a:pPr indent="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/>
              <a:t>strādājošo komandām ar un bez autisma</a:t>
            </a:r>
            <a:endParaRPr sz="3500"/>
          </a:p>
        </p:txBody>
      </p:sp>
      <p:sp>
        <p:nvSpPr>
          <p:cNvPr id="87" name="Google Shape;87;p2"/>
          <p:cNvSpPr/>
          <p:nvPr/>
        </p:nvSpPr>
        <p:spPr>
          <a:xfrm>
            <a:off x="3322801" y="80775"/>
            <a:ext cx="24984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GB">
                <a:solidFill>
                  <a:srgbClr val="002060"/>
                </a:solidFill>
              </a:rPr>
              <a:t>4. modulis: Atbalsta vadība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8" name="Google Shape;88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9054" y="4768850"/>
            <a:ext cx="1121410" cy="2231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7"/>
          <p:cNvSpPr txBox="1"/>
          <p:nvPr/>
        </p:nvSpPr>
        <p:spPr>
          <a:xfrm>
            <a:off x="965150" y="1408677"/>
            <a:ext cx="6390600" cy="325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lang="en-GB" sz="2100">
                <a:latin typeface="Comfortaa"/>
                <a:ea typeface="Comfortaa"/>
                <a:cs typeface="Comfortaa"/>
                <a:sym typeface="Comfortaa"/>
              </a:rPr>
              <a:t>Nopietnās spēles</a:t>
            </a:r>
            <a:endParaRPr b="0" i="0" sz="2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43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800"/>
              <a:buFont typeface="Comfortaa"/>
              <a:buChar char="●"/>
            </a:pPr>
            <a:r>
              <a:rPr lang="en-GB" sz="1800">
                <a:latin typeface="Comfortaa"/>
                <a:ea typeface="Comfortaa"/>
                <a:cs typeface="Comfortaa"/>
                <a:sym typeface="Comfortaa"/>
              </a:rPr>
              <a:t>Aizraujošas un vērtīgas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43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800"/>
              <a:buFont typeface="Comfortaa"/>
              <a:buChar char="●"/>
            </a:pPr>
            <a:r>
              <a:rPr lang="en-GB" sz="1800">
                <a:latin typeface="Comfortaa"/>
                <a:ea typeface="Comfortaa"/>
                <a:cs typeface="Comfortaa"/>
                <a:sym typeface="Comfortaa"/>
              </a:rPr>
              <a:t>Droša mācību vide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43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800"/>
              <a:buFont typeface="Comfortaa"/>
              <a:buChar char="●"/>
            </a:pPr>
            <a:r>
              <a:rPr lang="en-GB" sz="1800">
                <a:latin typeface="Comfortaa"/>
                <a:ea typeface="Comfortaa"/>
                <a:cs typeface="Comfortaa"/>
                <a:sym typeface="Comfortaa"/>
              </a:rPr>
              <a:t>Adaptīvas un elastīgas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8" name="Google Shape;228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9054" y="4761230"/>
            <a:ext cx="1121410" cy="223108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p7"/>
          <p:cNvSpPr/>
          <p:nvPr/>
        </p:nvSpPr>
        <p:spPr>
          <a:xfrm>
            <a:off x="3322801" y="80775"/>
            <a:ext cx="24984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GB">
                <a:solidFill>
                  <a:srgbClr val="002060"/>
                </a:solidFill>
              </a:rPr>
              <a:t>4. modulis: Atbalsta vadība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p7"/>
          <p:cNvSpPr txBox="1"/>
          <p:nvPr>
            <p:ph type="title"/>
          </p:nvPr>
        </p:nvSpPr>
        <p:spPr>
          <a:xfrm>
            <a:off x="990750" y="560150"/>
            <a:ext cx="7162500" cy="5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00"/>
              <a:buNone/>
            </a:pPr>
            <a:r>
              <a:rPr lang="en-GB" sz="2090"/>
              <a:t>Nopietno </a:t>
            </a:r>
            <a:r>
              <a:rPr lang="en-GB" sz="2090"/>
              <a:t>spēļu un spēļošanas priekšrocības</a:t>
            </a:r>
            <a:endParaRPr sz="209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14"/>
          <p:cNvSpPr txBox="1"/>
          <p:nvPr/>
        </p:nvSpPr>
        <p:spPr>
          <a:xfrm>
            <a:off x="965150" y="1537389"/>
            <a:ext cx="6390600" cy="312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lang="en-GB" sz="2200">
                <a:latin typeface="Comfortaa"/>
                <a:ea typeface="Comfortaa"/>
                <a:cs typeface="Comfortaa"/>
                <a:sym typeface="Comfortaa"/>
              </a:rPr>
              <a:t>Spēļošana</a:t>
            </a:r>
            <a:endParaRPr b="0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878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900"/>
              <a:buFont typeface="Comfortaa"/>
              <a:buChar char="●"/>
            </a:pPr>
            <a:r>
              <a:rPr i="0" lang="en-GB" sz="19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I</a:t>
            </a:r>
            <a:r>
              <a:rPr lang="en-GB" sz="1900">
                <a:latin typeface="Comfortaa"/>
                <a:ea typeface="Comfortaa"/>
                <a:cs typeface="Comfortaa"/>
                <a:sym typeface="Comfortaa"/>
              </a:rPr>
              <a:t>ekļaujama ikdienas darbā</a:t>
            </a:r>
            <a:endParaRPr sz="1900">
              <a:latin typeface="Comfortaa"/>
              <a:ea typeface="Comfortaa"/>
              <a:cs typeface="Comfortaa"/>
              <a:sym typeface="Comfortaa"/>
            </a:endParaRPr>
          </a:p>
          <a:p>
            <a:pPr indent="-34878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lang="en-GB" sz="1900">
                <a:latin typeface="Comfortaa"/>
                <a:ea typeface="Comfortaa"/>
                <a:cs typeface="Comfortaa"/>
                <a:sym typeface="Comfortaa"/>
              </a:rPr>
              <a:t>Īstenojami mērķi</a:t>
            </a:r>
            <a:endParaRPr sz="1900"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236" name="Google Shape;236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9054" y="4768850"/>
            <a:ext cx="1121410" cy="223108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Google Shape;237;p14"/>
          <p:cNvSpPr/>
          <p:nvPr/>
        </p:nvSpPr>
        <p:spPr>
          <a:xfrm>
            <a:off x="3322801" y="80775"/>
            <a:ext cx="24984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GB">
                <a:solidFill>
                  <a:srgbClr val="002060"/>
                </a:solidFill>
              </a:rPr>
              <a:t>4. modulis: Atbalsta vadība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" name="Google Shape;238;p14"/>
          <p:cNvSpPr txBox="1"/>
          <p:nvPr>
            <p:ph type="title"/>
          </p:nvPr>
        </p:nvSpPr>
        <p:spPr>
          <a:xfrm>
            <a:off x="990750" y="560150"/>
            <a:ext cx="7162500" cy="83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00"/>
              <a:buNone/>
            </a:pPr>
            <a:r>
              <a:rPr lang="en-GB" sz="2090"/>
              <a:t>Komandas pilnveide, izmantojot spēļošanu un nopietnās spēles</a:t>
            </a:r>
            <a:endParaRPr sz="209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15"/>
          <p:cNvSpPr txBox="1"/>
          <p:nvPr/>
        </p:nvSpPr>
        <p:spPr>
          <a:xfrm>
            <a:off x="965150" y="1331578"/>
            <a:ext cx="6390600" cy="333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lang="en-GB" sz="2100">
                <a:latin typeface="Comfortaa"/>
                <a:ea typeface="Comfortaa"/>
                <a:cs typeface="Comfortaa"/>
                <a:sym typeface="Comfortaa"/>
              </a:rPr>
              <a:t>Nopietnās spēles</a:t>
            </a:r>
            <a:endParaRPr b="0" i="0" sz="2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43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800"/>
              <a:buFont typeface="Comfortaa"/>
              <a:buChar char="●"/>
            </a:pPr>
            <a:r>
              <a:rPr b="0" i="0" lang="en-GB" sz="18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Forma: </a:t>
            </a:r>
            <a:r>
              <a:rPr lang="en-GB" sz="1800">
                <a:latin typeface="Comfortaa"/>
                <a:ea typeface="Comfortaa"/>
                <a:cs typeface="Comfortaa"/>
                <a:sym typeface="Comfortaa"/>
              </a:rPr>
              <a:t>autonoma</a:t>
            </a:r>
            <a:endParaRPr sz="1800">
              <a:latin typeface="Comfortaa"/>
              <a:ea typeface="Comfortaa"/>
              <a:cs typeface="Comfortaa"/>
              <a:sym typeface="Comfortaa"/>
            </a:endParaRPr>
          </a:p>
          <a:p>
            <a:pPr indent="-34243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800"/>
              <a:buFont typeface="Comfortaa"/>
              <a:buChar char="●"/>
            </a:pPr>
            <a:r>
              <a:rPr lang="en-GB" sz="1800">
                <a:latin typeface="Comfortaa"/>
                <a:ea typeface="Comfortaa"/>
                <a:cs typeface="Comfortaa"/>
                <a:sym typeface="Comfortaa"/>
              </a:rPr>
              <a:t>Mērķis: izglītošana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43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800"/>
              <a:buFont typeface="Comfortaa"/>
              <a:buChar char="●"/>
            </a:pPr>
            <a:r>
              <a:rPr b="0" i="0" lang="en-GB" sz="18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Stru</a:t>
            </a:r>
            <a:r>
              <a:rPr lang="en-GB" sz="1800">
                <a:latin typeface="Comfortaa"/>
                <a:ea typeface="Comfortaa"/>
                <a:cs typeface="Comfortaa"/>
                <a:sym typeface="Comfortaa"/>
              </a:rPr>
              <a:t>ktūra: noteikta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43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800"/>
              <a:buFont typeface="Comfortaa"/>
              <a:buChar char="●"/>
            </a:pPr>
            <a:r>
              <a:rPr b="0" i="0" lang="en-GB" sz="18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Intera</a:t>
            </a:r>
            <a:r>
              <a:rPr lang="en-GB" sz="1800">
                <a:latin typeface="Comfortaa"/>
                <a:ea typeface="Comfortaa"/>
                <a:cs typeface="Comfortaa"/>
                <a:sym typeface="Comfortaa"/>
              </a:rPr>
              <a:t>ktivitāte: ļoti interaktīvas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4" name="Google Shape;244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9054" y="4768850"/>
            <a:ext cx="1121410" cy="223108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p15"/>
          <p:cNvSpPr/>
          <p:nvPr/>
        </p:nvSpPr>
        <p:spPr>
          <a:xfrm>
            <a:off x="3322801" y="80775"/>
            <a:ext cx="24984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GB">
                <a:solidFill>
                  <a:srgbClr val="002060"/>
                </a:solidFill>
              </a:rPr>
              <a:t>4. modulis: Atbalsta vadība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" name="Google Shape;246;p15"/>
          <p:cNvSpPr txBox="1"/>
          <p:nvPr>
            <p:ph type="title"/>
          </p:nvPr>
        </p:nvSpPr>
        <p:spPr>
          <a:xfrm>
            <a:off x="990750" y="560150"/>
            <a:ext cx="7162500" cy="6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00"/>
              <a:buNone/>
            </a:pPr>
            <a:r>
              <a:rPr lang="en-GB" sz="2090"/>
              <a:t>Atšķirība starp nopietnajām spēlēm un spēļošanu</a:t>
            </a:r>
            <a:endParaRPr sz="209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6"/>
          <p:cNvSpPr txBox="1"/>
          <p:nvPr/>
        </p:nvSpPr>
        <p:spPr>
          <a:xfrm>
            <a:off x="965150" y="1241750"/>
            <a:ext cx="6390600" cy="342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en-GB" sz="2100">
                <a:latin typeface="Comfortaa"/>
                <a:ea typeface="Comfortaa"/>
                <a:cs typeface="Comfortaa"/>
                <a:sym typeface="Comfortaa"/>
              </a:rPr>
              <a:t>Spēļošana</a:t>
            </a:r>
            <a:endParaRPr b="0" i="0" sz="2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43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800"/>
              <a:buFont typeface="Comfortaa"/>
              <a:buChar char="●"/>
            </a:pPr>
            <a:r>
              <a:rPr b="0" i="0" lang="en-GB" sz="18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Forma: </a:t>
            </a:r>
            <a:r>
              <a:rPr lang="en-GB" sz="1800">
                <a:latin typeface="Comfortaa"/>
                <a:ea typeface="Comfortaa"/>
                <a:cs typeface="Comfortaa"/>
                <a:sym typeface="Comfortaa"/>
              </a:rPr>
              <a:t>i</a:t>
            </a:r>
            <a:r>
              <a:rPr b="0" i="0" lang="en-GB" sz="18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ntegr</a:t>
            </a:r>
            <a:r>
              <a:rPr lang="en-GB" sz="1800">
                <a:latin typeface="Comfortaa"/>
                <a:ea typeface="Comfortaa"/>
                <a:cs typeface="Comfortaa"/>
                <a:sym typeface="Comfortaa"/>
              </a:rPr>
              <a:t>ēta ikdienā</a:t>
            </a:r>
            <a:endParaRPr sz="1800">
              <a:latin typeface="Comfortaa"/>
              <a:ea typeface="Comfortaa"/>
              <a:cs typeface="Comfortaa"/>
              <a:sym typeface="Comfortaa"/>
            </a:endParaRPr>
          </a:p>
          <a:p>
            <a:pPr indent="-34243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800"/>
              <a:buFont typeface="Comfortaa"/>
              <a:buChar char="●"/>
            </a:pPr>
            <a:r>
              <a:rPr lang="en-GB" sz="1800">
                <a:latin typeface="Comfortaa"/>
                <a:ea typeface="Comfortaa"/>
                <a:cs typeface="Comfortaa"/>
                <a:sym typeface="Comfortaa"/>
              </a:rPr>
              <a:t>Mērķis: iesaistīt un motivēt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43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800"/>
              <a:buFont typeface="Comfortaa"/>
              <a:buChar char="●"/>
            </a:pPr>
            <a:r>
              <a:rPr b="0" i="0" lang="en-GB" sz="18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Str</a:t>
            </a:r>
            <a:r>
              <a:rPr lang="en-GB" sz="1800">
                <a:latin typeface="Comfortaa"/>
                <a:ea typeface="Comfortaa"/>
                <a:cs typeface="Comfortaa"/>
                <a:sym typeface="Comfortaa"/>
              </a:rPr>
              <a:t>uktūra</a:t>
            </a:r>
            <a:r>
              <a:rPr b="0" i="0" lang="en-GB" sz="18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: </a:t>
            </a:r>
            <a:r>
              <a:rPr lang="en-GB" sz="1800">
                <a:latin typeface="Comfortaa"/>
                <a:ea typeface="Comfortaa"/>
                <a:cs typeface="Comfortaa"/>
                <a:sym typeface="Comfortaa"/>
              </a:rPr>
              <a:t>elastīga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43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800"/>
              <a:buFont typeface="Comfortaa"/>
              <a:buChar char="●"/>
            </a:pPr>
            <a:r>
              <a:rPr b="0" i="0" lang="en-GB" sz="18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Intera</a:t>
            </a:r>
            <a:r>
              <a:rPr lang="en-GB" sz="1800">
                <a:latin typeface="Comfortaa"/>
                <a:ea typeface="Comfortaa"/>
                <a:cs typeface="Comfortaa"/>
                <a:sym typeface="Comfortaa"/>
              </a:rPr>
              <a:t>ktivitāte: zema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2" name="Google Shape;252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9054" y="4768850"/>
            <a:ext cx="1121410" cy="223108"/>
          </a:xfrm>
          <a:prstGeom prst="rect">
            <a:avLst/>
          </a:prstGeom>
          <a:noFill/>
          <a:ln>
            <a:noFill/>
          </a:ln>
        </p:spPr>
      </p:pic>
      <p:sp>
        <p:nvSpPr>
          <p:cNvPr id="253" name="Google Shape;253;p16"/>
          <p:cNvSpPr/>
          <p:nvPr/>
        </p:nvSpPr>
        <p:spPr>
          <a:xfrm>
            <a:off x="3322801" y="80775"/>
            <a:ext cx="24984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GB">
                <a:solidFill>
                  <a:srgbClr val="002060"/>
                </a:solidFill>
              </a:rPr>
              <a:t>4. modulis: Atbalsta vadība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p16"/>
          <p:cNvSpPr txBox="1"/>
          <p:nvPr>
            <p:ph type="title"/>
          </p:nvPr>
        </p:nvSpPr>
        <p:spPr>
          <a:xfrm>
            <a:off x="990750" y="560150"/>
            <a:ext cx="7162500" cy="6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00"/>
              <a:buNone/>
            </a:pPr>
            <a:r>
              <a:rPr lang="en-GB" sz="2090"/>
              <a:t>Atšķirība starp nopietnajām spēlēm un spēļošanu</a:t>
            </a:r>
            <a:endParaRPr sz="209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7"/>
          <p:cNvSpPr txBox="1"/>
          <p:nvPr/>
        </p:nvSpPr>
        <p:spPr>
          <a:xfrm>
            <a:off x="965150" y="1121375"/>
            <a:ext cx="6390600" cy="387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b="1" lang="en-GB" sz="19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Nopietnās spēles</a:t>
            </a:r>
            <a:endParaRPr sz="1900">
              <a:solidFill>
                <a:schemeClr val="dk1"/>
              </a:solidFill>
            </a:endParaRPr>
          </a:p>
          <a:p>
            <a:pPr indent="-32973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600"/>
              <a:buFont typeface="Comfortaa"/>
              <a:buChar char="●"/>
            </a:pPr>
            <a:r>
              <a:rPr lang="en-GB" sz="16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Forma: atsevišķas, pilnīgas spēles</a:t>
            </a:r>
            <a:endParaRPr sz="16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2973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600"/>
              <a:buFont typeface="Comfortaa"/>
              <a:buChar char="●"/>
            </a:pPr>
            <a:r>
              <a:rPr lang="en-GB" sz="16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Mērķis: izglītot</a:t>
            </a:r>
            <a:endParaRPr sz="1600">
              <a:solidFill>
                <a:schemeClr val="dk1"/>
              </a:solidFill>
            </a:endParaRPr>
          </a:p>
          <a:p>
            <a:pPr indent="-32973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600"/>
              <a:buFont typeface="Comfortaa"/>
              <a:buChar char="●"/>
            </a:pPr>
            <a:r>
              <a:rPr lang="en-GB" sz="16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Struktūra: noteikta</a:t>
            </a:r>
            <a:endParaRPr sz="1600">
              <a:solidFill>
                <a:schemeClr val="dk1"/>
              </a:solidFill>
            </a:endParaRPr>
          </a:p>
          <a:p>
            <a:pPr indent="-32973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600"/>
              <a:buFont typeface="Comfortaa"/>
              <a:buChar char="●"/>
            </a:pPr>
            <a:r>
              <a:rPr lang="en-GB" sz="16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Interaktivitāte: ļoti interaktīvas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9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Spēļošana</a:t>
            </a:r>
            <a:endParaRPr sz="1900">
              <a:solidFill>
                <a:schemeClr val="dk1"/>
              </a:solidFill>
            </a:endParaRPr>
          </a:p>
          <a:p>
            <a:pPr indent="-32973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600"/>
              <a:buFont typeface="Comfortaa"/>
              <a:buChar char="●"/>
            </a:pPr>
            <a:r>
              <a:rPr lang="en-GB" sz="16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Forma: spēles integrētas ikdienā</a:t>
            </a:r>
            <a:endParaRPr sz="16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2973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600"/>
              <a:buFont typeface="Comfortaa"/>
              <a:buChar char="●"/>
            </a:pPr>
            <a:r>
              <a:rPr lang="en-GB" sz="16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Mērķis: iesaistīt un motivēt</a:t>
            </a:r>
            <a:endParaRPr sz="1600">
              <a:solidFill>
                <a:schemeClr val="dk1"/>
              </a:solidFill>
            </a:endParaRPr>
          </a:p>
          <a:p>
            <a:pPr indent="-32973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600"/>
              <a:buFont typeface="Comfortaa"/>
              <a:buChar char="●"/>
            </a:pPr>
            <a:r>
              <a:rPr lang="en-GB" sz="16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Struktūra: elastīga</a:t>
            </a:r>
            <a:endParaRPr sz="1600">
              <a:solidFill>
                <a:schemeClr val="dk1"/>
              </a:solidFill>
            </a:endParaRPr>
          </a:p>
          <a:p>
            <a:pPr indent="-32973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600"/>
              <a:buFont typeface="Comfortaa"/>
              <a:buChar char="●"/>
            </a:pPr>
            <a:r>
              <a:rPr lang="en-GB" sz="16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Interaktivitāte: zema</a:t>
            </a:r>
            <a:endParaRPr/>
          </a:p>
        </p:txBody>
      </p:sp>
      <p:pic>
        <p:nvPicPr>
          <p:cNvPr id="260" name="Google Shape;260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9054" y="4768850"/>
            <a:ext cx="1121410" cy="223108"/>
          </a:xfrm>
          <a:prstGeom prst="rect">
            <a:avLst/>
          </a:prstGeom>
          <a:noFill/>
          <a:ln>
            <a:noFill/>
          </a:ln>
        </p:spPr>
      </p:pic>
      <p:sp>
        <p:nvSpPr>
          <p:cNvPr id="261" name="Google Shape;261;p17"/>
          <p:cNvSpPr/>
          <p:nvPr/>
        </p:nvSpPr>
        <p:spPr>
          <a:xfrm>
            <a:off x="3322801" y="80775"/>
            <a:ext cx="24984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GB">
                <a:solidFill>
                  <a:srgbClr val="002060"/>
                </a:solidFill>
              </a:rPr>
              <a:t>4. modulis: Atbalsta vadība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Google Shape;262;p17"/>
          <p:cNvSpPr txBox="1"/>
          <p:nvPr>
            <p:ph type="title"/>
          </p:nvPr>
        </p:nvSpPr>
        <p:spPr>
          <a:xfrm>
            <a:off x="990750" y="560150"/>
            <a:ext cx="7162500" cy="6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00"/>
              <a:buNone/>
            </a:pPr>
            <a:r>
              <a:rPr lang="en-GB" sz="2090"/>
              <a:t>Salīdzinājums</a:t>
            </a:r>
            <a:endParaRPr sz="209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18"/>
          <p:cNvSpPr txBox="1"/>
          <p:nvPr/>
        </p:nvSpPr>
        <p:spPr>
          <a:xfrm>
            <a:off x="1376648" y="1369835"/>
            <a:ext cx="6390600" cy="246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lang="en-GB" sz="2100">
                <a:latin typeface="Comfortaa"/>
                <a:ea typeface="Comfortaa"/>
                <a:cs typeface="Comfortaa"/>
                <a:sym typeface="Comfortaa"/>
              </a:rPr>
              <a:t>Mērķi</a:t>
            </a:r>
            <a:endParaRPr b="0" i="0" sz="2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43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800"/>
              <a:buFont typeface="Comfortaa"/>
              <a:buChar char="●"/>
            </a:pPr>
            <a:r>
              <a:rPr lang="en-GB" sz="1800">
                <a:latin typeface="Comfortaa"/>
                <a:ea typeface="Comfortaa"/>
                <a:cs typeface="Comfortaa"/>
                <a:sym typeface="Comfortaa"/>
              </a:rPr>
              <a:t>Komandas refleksijas uzdevumi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43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800"/>
              <a:buFont typeface="Comfortaa"/>
              <a:buChar char="●"/>
            </a:pPr>
            <a:r>
              <a:rPr lang="en-GB" sz="1800">
                <a:latin typeface="Comfortaa"/>
                <a:ea typeface="Comfortaa"/>
                <a:cs typeface="Comfortaa"/>
                <a:sym typeface="Comfortaa"/>
              </a:rPr>
              <a:t>Spēlējama klātienē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43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800"/>
              <a:buFont typeface="Comfortaa"/>
              <a:buChar char="●"/>
            </a:pPr>
            <a:r>
              <a:rPr b="0" i="0" lang="en-GB" sz="18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I</a:t>
            </a:r>
            <a:r>
              <a:rPr lang="en-GB" sz="1800">
                <a:latin typeface="Comfortaa"/>
                <a:ea typeface="Comfortaa"/>
                <a:cs typeface="Comfortaa"/>
                <a:sym typeface="Comfortaa"/>
              </a:rPr>
              <a:t>ekļaujošas aktivitātes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8" name="Google Shape;268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9054" y="4768850"/>
            <a:ext cx="1121410" cy="223108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p18"/>
          <p:cNvSpPr/>
          <p:nvPr/>
        </p:nvSpPr>
        <p:spPr>
          <a:xfrm>
            <a:off x="3322801" y="80775"/>
            <a:ext cx="24984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GB">
                <a:solidFill>
                  <a:srgbClr val="002060"/>
                </a:solidFill>
              </a:rPr>
              <a:t>4. modulis: Atbalsta vadība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Google Shape;270;p18"/>
          <p:cNvSpPr txBox="1"/>
          <p:nvPr>
            <p:ph type="title"/>
          </p:nvPr>
        </p:nvSpPr>
        <p:spPr>
          <a:xfrm>
            <a:off x="990750" y="560150"/>
            <a:ext cx="7162500" cy="6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00"/>
              <a:buNone/>
            </a:pPr>
            <a:r>
              <a:rPr lang="en-GB" sz="2090"/>
              <a:t>HOST galda spēles dizains</a:t>
            </a:r>
            <a:endParaRPr sz="209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19"/>
          <p:cNvSpPr txBox="1"/>
          <p:nvPr/>
        </p:nvSpPr>
        <p:spPr>
          <a:xfrm>
            <a:off x="965150" y="1373278"/>
            <a:ext cx="6390600" cy="329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lang="en-GB" sz="2300">
                <a:latin typeface="Comfortaa"/>
                <a:ea typeface="Comfortaa"/>
                <a:cs typeface="Comfortaa"/>
                <a:sym typeface="Comfortaa"/>
              </a:rPr>
              <a:t>Iekļaujošās aktivitātes</a:t>
            </a:r>
            <a:endParaRPr b="0" i="0" sz="2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13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2000"/>
              <a:buFont typeface="Comfortaa"/>
              <a:buChar char="●"/>
            </a:pPr>
            <a:r>
              <a:rPr b="0" i="0" lang="en-GB" sz="20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Stru</a:t>
            </a:r>
            <a:r>
              <a:rPr lang="en-GB" sz="2000">
                <a:latin typeface="Comfortaa"/>
                <a:ea typeface="Comfortaa"/>
                <a:cs typeface="Comfortaa"/>
                <a:sym typeface="Comfortaa"/>
              </a:rPr>
              <a:t>ktūra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13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2000"/>
              <a:buFont typeface="Comfortaa"/>
              <a:buChar char="●"/>
            </a:pPr>
            <a:r>
              <a:rPr lang="en-GB" sz="2000">
                <a:latin typeface="Comfortaa"/>
                <a:ea typeface="Comfortaa"/>
                <a:cs typeface="Comfortaa"/>
                <a:sym typeface="Comfortaa"/>
              </a:rPr>
              <a:t>Gājienu veikšana pēc kārtas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13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2000"/>
              <a:buFont typeface="Comfortaa"/>
              <a:buChar char="●"/>
            </a:pPr>
            <a:r>
              <a:rPr lang="en-GB" sz="2000">
                <a:latin typeface="Comfortaa"/>
                <a:ea typeface="Comfortaa"/>
                <a:cs typeface="Comfortaa"/>
                <a:sym typeface="Comfortaa"/>
              </a:rPr>
              <a:t>Lomu spēles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13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2000"/>
              <a:buFont typeface="Comfortaa"/>
              <a:buChar char="●"/>
            </a:pPr>
            <a:r>
              <a:rPr lang="en-GB" sz="2000">
                <a:latin typeface="Comfortaa"/>
                <a:ea typeface="Comfortaa"/>
                <a:cs typeface="Comfortaa"/>
                <a:sym typeface="Comfortaa"/>
              </a:rPr>
              <a:t>Līdzinās reālās dzīves situācijām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6" name="Google Shape;276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9054" y="4768850"/>
            <a:ext cx="1121410" cy="223108"/>
          </a:xfrm>
          <a:prstGeom prst="rect">
            <a:avLst/>
          </a:prstGeom>
          <a:noFill/>
          <a:ln>
            <a:noFill/>
          </a:ln>
        </p:spPr>
      </p:pic>
      <p:sp>
        <p:nvSpPr>
          <p:cNvPr id="277" name="Google Shape;277;p19"/>
          <p:cNvSpPr/>
          <p:nvPr/>
        </p:nvSpPr>
        <p:spPr>
          <a:xfrm>
            <a:off x="3322801" y="80775"/>
            <a:ext cx="24984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GB">
                <a:solidFill>
                  <a:srgbClr val="002060"/>
                </a:solidFill>
              </a:rPr>
              <a:t>4. modulis: Atbalsta vadība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" name="Google Shape;278;p19"/>
          <p:cNvSpPr txBox="1"/>
          <p:nvPr>
            <p:ph type="title"/>
          </p:nvPr>
        </p:nvSpPr>
        <p:spPr>
          <a:xfrm>
            <a:off x="990750" y="560150"/>
            <a:ext cx="7162500" cy="6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00"/>
              <a:buNone/>
            </a:pPr>
            <a:r>
              <a:rPr lang="en-GB" sz="2090"/>
              <a:t>HOST galda spēles dizains</a:t>
            </a:r>
            <a:endParaRPr sz="209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20"/>
          <p:cNvSpPr txBox="1"/>
          <p:nvPr/>
        </p:nvSpPr>
        <p:spPr>
          <a:xfrm>
            <a:off x="990760" y="1366022"/>
            <a:ext cx="6390600" cy="246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lang="en-GB" sz="2400">
                <a:latin typeface="Comfortaa"/>
                <a:ea typeface="Comfortaa"/>
                <a:cs typeface="Comfortaa"/>
                <a:sym typeface="Comfortaa"/>
              </a:rPr>
              <a:t>Kas nepieciešams</a:t>
            </a:r>
            <a:endParaRPr b="1" sz="2400">
              <a:latin typeface="Comfortaa"/>
              <a:ea typeface="Comfortaa"/>
              <a:cs typeface="Comfortaa"/>
              <a:sym typeface="Comfortaa"/>
            </a:endParaRPr>
          </a:p>
          <a:p>
            <a:pPr indent="-36195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2100"/>
              <a:buFont typeface="Comfortaa"/>
              <a:buChar char="●"/>
            </a:pPr>
            <a:r>
              <a:rPr lang="en-GB" sz="2100">
                <a:latin typeface="Comfortaa"/>
                <a:ea typeface="Comfortaa"/>
                <a:cs typeface="Comfortaa"/>
                <a:sym typeface="Comfortaa"/>
              </a:rPr>
              <a:t>Pozicionēšana</a:t>
            </a:r>
            <a:endParaRPr b="0" i="0" sz="2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148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2100"/>
              <a:buFont typeface="Comfortaa"/>
              <a:buChar char="●"/>
            </a:pPr>
            <a:r>
              <a:rPr lang="en-GB" sz="2100">
                <a:latin typeface="Comfortaa"/>
                <a:ea typeface="Comfortaa"/>
                <a:cs typeface="Comfortaa"/>
                <a:sym typeface="Comfortaa"/>
              </a:rPr>
              <a:t>“Vēstnieki”</a:t>
            </a:r>
            <a:endParaRPr b="0" i="0" sz="2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4" name="Google Shape;284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9054" y="4768850"/>
            <a:ext cx="1121410" cy="223108"/>
          </a:xfrm>
          <a:prstGeom prst="rect">
            <a:avLst/>
          </a:prstGeom>
          <a:noFill/>
          <a:ln>
            <a:noFill/>
          </a:ln>
        </p:spPr>
      </p:pic>
      <p:sp>
        <p:nvSpPr>
          <p:cNvPr id="285" name="Google Shape;285;p20"/>
          <p:cNvSpPr/>
          <p:nvPr/>
        </p:nvSpPr>
        <p:spPr>
          <a:xfrm>
            <a:off x="3322801" y="80775"/>
            <a:ext cx="24984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GB">
                <a:solidFill>
                  <a:srgbClr val="002060"/>
                </a:solidFill>
              </a:rPr>
              <a:t>4. modulis: Atbalsta vadība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6" name="Google Shape;286;p20"/>
          <p:cNvSpPr txBox="1"/>
          <p:nvPr>
            <p:ph type="title"/>
          </p:nvPr>
        </p:nvSpPr>
        <p:spPr>
          <a:xfrm>
            <a:off x="990750" y="560150"/>
            <a:ext cx="7162500" cy="6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00"/>
              <a:buNone/>
            </a:pPr>
            <a:r>
              <a:rPr lang="en-GB" sz="2090"/>
              <a:t>HOST galda spēles ilgtspēja</a:t>
            </a:r>
            <a:endParaRPr sz="209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8"/>
          <p:cNvSpPr txBox="1"/>
          <p:nvPr/>
        </p:nvSpPr>
        <p:spPr>
          <a:xfrm>
            <a:off x="2758186" y="1894347"/>
            <a:ext cx="3720300" cy="6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3125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n-GB" sz="4400">
                <a:latin typeface="Comfortaa"/>
                <a:ea typeface="Comfortaa"/>
                <a:cs typeface="Comfortaa"/>
                <a:sym typeface="Comfortaa"/>
              </a:rPr>
              <a:t>PALDIES!</a:t>
            </a:r>
            <a:endParaRPr i="0" sz="4400" u="none" cap="none" strike="noStrike"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292" name="Google Shape;292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9054" y="4768850"/>
            <a:ext cx="1121410" cy="223108"/>
          </a:xfrm>
          <a:prstGeom prst="rect">
            <a:avLst/>
          </a:prstGeom>
          <a:noFill/>
          <a:ln>
            <a:noFill/>
          </a:ln>
        </p:spPr>
      </p:pic>
      <p:sp>
        <p:nvSpPr>
          <p:cNvPr id="293" name="Google Shape;293;p8"/>
          <p:cNvSpPr/>
          <p:nvPr/>
        </p:nvSpPr>
        <p:spPr>
          <a:xfrm>
            <a:off x="3322801" y="80775"/>
            <a:ext cx="24984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GB">
                <a:solidFill>
                  <a:srgbClr val="002060"/>
                </a:solidFill>
              </a:rPr>
              <a:t>4. modulis: Atbalsta vadība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3"/>
          <p:cNvSpPr txBox="1"/>
          <p:nvPr>
            <p:ph idx="1" type="body"/>
          </p:nvPr>
        </p:nvSpPr>
        <p:spPr>
          <a:xfrm>
            <a:off x="4179675" y="973800"/>
            <a:ext cx="4522500" cy="41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 sz="1620"/>
              <a:t>Moduļa mērķis</a:t>
            </a:r>
            <a:endParaRPr sz="1620"/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"/>
              <a:buFont typeface="Arial"/>
              <a:buNone/>
            </a:pPr>
            <a:r>
              <a:rPr b="0" lang="en-GB" sz="1452"/>
              <a:t>Dot iespēju viesmīlības nozares vadītājiem veicināt iekļaujošu darbavietu darbiniekiem ar autismu. Apgūt apmācību, iekļaušanas, pielāgošanas un komandas vadības stratēģijas, lai radītu labvēlīgu vidi.</a:t>
            </a:r>
            <a:endParaRPr b="0" sz="1452"/>
          </a:p>
          <a:p>
            <a:pPr indent="0" lvl="0" marL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t/>
            </a:r>
            <a:endParaRPr sz="1300"/>
          </a:p>
          <a:p>
            <a:pPr indent="0" lvl="0" marL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 sz="1620"/>
              <a:t>Mācību rezultāti</a:t>
            </a:r>
            <a:endParaRPr sz="1460"/>
          </a:p>
          <a:p>
            <a:pPr indent="-33655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700"/>
              <a:buFont typeface="Arial"/>
              <a:buAutoNum type="arabicPeriod"/>
            </a:pPr>
            <a:r>
              <a:rPr b="0" lang="en-GB" sz="1460"/>
              <a:t>Radīt iekļaujošu vidi darbiniekiem ar autismu.</a:t>
            </a:r>
            <a:endParaRPr b="0" sz="1460"/>
          </a:p>
          <a:p>
            <a:pPr indent="-33655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700"/>
              <a:buFont typeface="Arial"/>
              <a:buAutoNum type="arabicPeriod"/>
            </a:pPr>
            <a:r>
              <a:rPr b="0" lang="en-GB" sz="1460"/>
              <a:t>Efektīvi vadīt un pārvaldīt autismam draudzīgas komandas.</a:t>
            </a:r>
            <a:endParaRPr b="0" sz="1460"/>
          </a:p>
          <a:p>
            <a:pPr indent="-33655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700"/>
              <a:buFont typeface="Arial"/>
              <a:buAutoNum type="arabicPeriod"/>
            </a:pPr>
            <a:r>
              <a:rPr b="0" lang="en-GB" sz="1460"/>
              <a:t>Izprast ar autismu saistītos izaicinājumus un stiprās puses viesmīlības nozarē.</a:t>
            </a:r>
            <a:endParaRPr b="0" sz="1460"/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t/>
            </a:r>
            <a:endParaRPr sz="1139"/>
          </a:p>
        </p:txBody>
      </p:sp>
      <p:pic>
        <p:nvPicPr>
          <p:cNvPr id="94" name="Google Shape;94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9054" y="4768850"/>
            <a:ext cx="1121410" cy="223108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3"/>
          <p:cNvSpPr/>
          <p:nvPr/>
        </p:nvSpPr>
        <p:spPr>
          <a:xfrm>
            <a:off x="3322801" y="80775"/>
            <a:ext cx="24984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GB">
                <a:solidFill>
                  <a:srgbClr val="002060"/>
                </a:solidFill>
              </a:rPr>
              <a:t>4. modulis: Atbalsta vadība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4"/>
          <p:cNvSpPr txBox="1"/>
          <p:nvPr>
            <p:ph idx="1" type="body"/>
          </p:nvPr>
        </p:nvSpPr>
        <p:spPr>
          <a:xfrm>
            <a:off x="2214950" y="432075"/>
            <a:ext cx="5903400" cy="419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95250" rtl="0" algn="just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568"/>
              <a:buNone/>
            </a:pPr>
            <a:r>
              <a:rPr lang="en-GB" sz="2037"/>
              <a:t>Moduļa saturs:</a:t>
            </a:r>
            <a:endParaRPr b="0" sz="1652"/>
          </a:p>
          <a:p>
            <a:pPr indent="-331470" lvl="0" marL="4572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620"/>
              <a:buFont typeface="Arial"/>
              <a:buChar char="•"/>
            </a:pPr>
            <a:r>
              <a:rPr lang="en-GB" sz="1652"/>
              <a:t>Mācību pasākumu koncepcijas izstrāde un īstenošana</a:t>
            </a:r>
            <a:endParaRPr sz="1652"/>
          </a:p>
          <a:p>
            <a:pPr indent="-331470" lvl="0" marL="4572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620"/>
              <a:buFont typeface="Arial"/>
              <a:buChar char="•"/>
            </a:pPr>
            <a:r>
              <a:rPr lang="en-GB" sz="1652"/>
              <a:t>Īpašu sociālās iekļaušanas pasākumu pielāgošana un īstenošana</a:t>
            </a:r>
            <a:endParaRPr sz="1652"/>
          </a:p>
          <a:p>
            <a:pPr indent="-331470" lvl="0" marL="4572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620"/>
              <a:buFont typeface="Arial"/>
              <a:buChar char="•"/>
            </a:pPr>
            <a:r>
              <a:rPr lang="en-GB" sz="1652"/>
              <a:t>Autismam draudzīgas darba un mācību vides definīcija</a:t>
            </a:r>
            <a:endParaRPr sz="1652"/>
          </a:p>
          <a:p>
            <a:pPr indent="-331470" lvl="0" marL="4572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620"/>
              <a:buFont typeface="Arial"/>
              <a:buChar char="•"/>
            </a:pPr>
            <a:r>
              <a:rPr lang="en-GB" sz="1652"/>
              <a:t>Autismam draudzīgas vides novērtēšana un pielāgošana</a:t>
            </a:r>
            <a:endParaRPr sz="1652"/>
          </a:p>
          <a:p>
            <a:pPr indent="-331470" lvl="0" marL="4572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620"/>
              <a:buFont typeface="Arial"/>
              <a:buChar char="•"/>
            </a:pPr>
            <a:r>
              <a:rPr lang="en-GB" sz="1652"/>
              <a:t>Vadības prasmes autismam draudzīgās komandās</a:t>
            </a:r>
            <a:endParaRPr sz="1652"/>
          </a:p>
          <a:p>
            <a:pPr indent="0" lvl="0" marL="457200" rtl="0" algn="just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75"/>
              <a:buNone/>
            </a:pPr>
            <a:r>
              <a:t/>
            </a:r>
            <a:endParaRPr sz="1225"/>
          </a:p>
        </p:txBody>
      </p:sp>
      <p:pic>
        <p:nvPicPr>
          <p:cNvPr id="101" name="Google Shape;101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9054" y="4768850"/>
            <a:ext cx="1121410" cy="223108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4"/>
          <p:cNvSpPr/>
          <p:nvPr/>
        </p:nvSpPr>
        <p:spPr>
          <a:xfrm>
            <a:off x="3322801" y="80775"/>
            <a:ext cx="24984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GB">
                <a:solidFill>
                  <a:srgbClr val="002060"/>
                </a:solidFill>
              </a:rPr>
              <a:t>4. modulis: Atbalsta vadība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6"/>
          <p:cNvSpPr txBox="1"/>
          <p:nvPr>
            <p:ph idx="1" type="body"/>
          </p:nvPr>
        </p:nvSpPr>
        <p:spPr>
          <a:xfrm>
            <a:off x="497750" y="1289450"/>
            <a:ext cx="7905300" cy="3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lnSpc>
                <a:spcPct val="150000"/>
              </a:lnSpc>
              <a:spcBef>
                <a:spcPts val="1500"/>
              </a:spcBef>
              <a:spcAft>
                <a:spcPts val="0"/>
              </a:spcAft>
              <a:buSzPts val="1700"/>
              <a:buChar char="●"/>
            </a:pPr>
            <a:r>
              <a:rPr lang="en-GB" sz="1700"/>
              <a:t>Ierobežota pieeja pielāgotai profesionālajai izglītībai</a:t>
            </a:r>
            <a:endParaRPr sz="1700"/>
          </a:p>
          <a:p>
            <a:pPr indent="-3365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-GB" sz="1700"/>
              <a:t>Komunikācijas grūtības saziņā ar klientiem</a:t>
            </a:r>
            <a:endParaRPr sz="1700"/>
          </a:p>
          <a:p>
            <a:pPr indent="-3365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-GB" sz="1700"/>
              <a:t>Plaši izplatīti aizspriedumi un nepareizi priekšstati par autismu</a:t>
            </a:r>
            <a:endParaRPr sz="1700"/>
          </a:p>
          <a:p>
            <a:pPr indent="-3365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-GB" sz="1700"/>
              <a:t>Darba devēju izpratnes trūkums</a:t>
            </a:r>
            <a:endParaRPr sz="1700"/>
          </a:p>
          <a:p>
            <a:pPr indent="-3365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-GB" sz="1700"/>
              <a:t>Trūkst amatu, kuros izmantot unikālās spējas un stiprās puses</a:t>
            </a:r>
            <a:endParaRPr sz="1700"/>
          </a:p>
          <a:p>
            <a:pPr indent="-3365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-GB" sz="1700"/>
              <a:t>Darba vide, kas nav izmainītam sensorajam jutīgumam draudzīga</a:t>
            </a:r>
            <a:endParaRPr sz="1700"/>
          </a:p>
          <a:p>
            <a:pPr indent="-3365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-GB" sz="1700"/>
              <a:t>Organizācijām ir ierobežoti resursi, lai nodrošinātu ilgstošu atbalstu</a:t>
            </a:r>
            <a:endParaRPr sz="1700"/>
          </a:p>
        </p:txBody>
      </p:sp>
      <p:sp>
        <p:nvSpPr>
          <p:cNvPr id="108" name="Google Shape;108;p6"/>
          <p:cNvSpPr txBox="1"/>
          <p:nvPr>
            <p:ph type="title"/>
          </p:nvPr>
        </p:nvSpPr>
        <p:spPr>
          <a:xfrm>
            <a:off x="1139450" y="432075"/>
            <a:ext cx="6621900" cy="6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090"/>
              <a:t>Izaicinājumi, ar ko cilvēki ar autismu saskaras viesmīlības nozarē</a:t>
            </a:r>
            <a:endParaRPr sz="2090"/>
          </a:p>
        </p:txBody>
      </p:sp>
      <p:pic>
        <p:nvPicPr>
          <p:cNvPr id="109" name="Google Shape;109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9054" y="4768850"/>
            <a:ext cx="1121410" cy="223108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6"/>
          <p:cNvSpPr/>
          <p:nvPr/>
        </p:nvSpPr>
        <p:spPr>
          <a:xfrm>
            <a:off x="3322801" y="80775"/>
            <a:ext cx="24984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GB">
                <a:solidFill>
                  <a:srgbClr val="002060"/>
                </a:solidFill>
              </a:rPr>
              <a:t>4. modulis: Atbalsta vadība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1e6d7eee98a_0_112"/>
          <p:cNvSpPr txBox="1"/>
          <p:nvPr>
            <p:ph idx="1" type="body"/>
          </p:nvPr>
        </p:nvSpPr>
        <p:spPr>
          <a:xfrm>
            <a:off x="704325" y="1095788"/>
            <a:ext cx="7413900" cy="341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00"/>
              <a:t>Pielāgota profesionālā izglītība</a:t>
            </a:r>
            <a:endParaRPr sz="1900"/>
          </a:p>
          <a:p>
            <a:pPr indent="-3238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500"/>
              <a:buFont typeface="Roboto"/>
              <a:buChar char="●"/>
            </a:pPr>
            <a:r>
              <a:rPr lang="en-GB" sz="1800"/>
              <a:t>Profesionālā izglītība un apmācība (PIA), kas pielāgota viesmīlības nozares vadītājiem</a:t>
            </a:r>
            <a:endParaRPr sz="1800"/>
          </a:p>
          <a:p>
            <a:pPr indent="-3238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500"/>
              <a:buFont typeface="Roboto"/>
              <a:buChar char="●"/>
            </a:pPr>
            <a:r>
              <a:rPr lang="en-GB" sz="1800"/>
              <a:t>Aprīkot vadītājus ar prasmēm, zināšanām un instrumentiem</a:t>
            </a:r>
            <a:endParaRPr sz="1800"/>
          </a:p>
          <a:p>
            <a:pPr indent="-3238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500"/>
              <a:buFont typeface="Roboto"/>
              <a:buChar char="●"/>
            </a:pPr>
            <a:r>
              <a:rPr lang="en-GB" sz="1800"/>
              <a:t>Galvenās jomas: Pielāgota apmācība, sociālā iekļaušana, autismam draudzīga vide un efektīva komandas</a:t>
            </a:r>
            <a:endParaRPr sz="1800"/>
          </a:p>
          <a:p>
            <a:pPr indent="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/>
              <a:t>vadība</a:t>
            </a:r>
            <a:endParaRPr sz="1800"/>
          </a:p>
        </p:txBody>
      </p:sp>
      <p:sp>
        <p:nvSpPr>
          <p:cNvPr id="116" name="Google Shape;116;g1e6d7eee98a_0_112"/>
          <p:cNvSpPr txBox="1"/>
          <p:nvPr>
            <p:ph type="title"/>
          </p:nvPr>
        </p:nvSpPr>
        <p:spPr>
          <a:xfrm>
            <a:off x="1227375" y="482388"/>
            <a:ext cx="6367800" cy="56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9230"/>
              <a:buNone/>
            </a:pPr>
            <a:r>
              <a:rPr lang="en-GB" sz="2600"/>
              <a:t>Risinājums</a:t>
            </a:r>
            <a:endParaRPr sz="2600"/>
          </a:p>
        </p:txBody>
      </p:sp>
      <p:pic>
        <p:nvPicPr>
          <p:cNvPr id="117" name="Google Shape;117;g1e6d7eee98a_0_1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9054" y="4768850"/>
            <a:ext cx="1121410" cy="223108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g1e6d7eee98a_0_112"/>
          <p:cNvSpPr/>
          <p:nvPr/>
        </p:nvSpPr>
        <p:spPr>
          <a:xfrm>
            <a:off x="3322801" y="80775"/>
            <a:ext cx="24984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GB">
                <a:solidFill>
                  <a:srgbClr val="002060"/>
                </a:solidFill>
              </a:rPr>
              <a:t>4. modulis: Atbalsta vadība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27bbe6b96d3_0_11"/>
          <p:cNvSpPr txBox="1"/>
          <p:nvPr>
            <p:ph idx="1" type="body"/>
          </p:nvPr>
        </p:nvSpPr>
        <p:spPr>
          <a:xfrm>
            <a:off x="911550" y="1110475"/>
            <a:ext cx="7320900" cy="371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700">
                <a:solidFill>
                  <a:srgbClr val="000000"/>
                </a:solidFill>
              </a:rPr>
              <a:t>Vadlīnijas mācību pasākumu izstrādei</a:t>
            </a:r>
            <a:endParaRPr sz="1700">
              <a:solidFill>
                <a:srgbClr val="000000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600"/>
              <a:buChar char="●"/>
            </a:pPr>
            <a:r>
              <a:rPr lang="en-GB" sz="1600">
                <a:solidFill>
                  <a:srgbClr val="000000"/>
                </a:solidFill>
              </a:rPr>
              <a:t>Sadarbojieties tieši ar darbiniekiem, novērojiet viņu darba modeļus un iegūstiet atgriezenisko saiti</a:t>
            </a:r>
            <a:endParaRPr sz="1600">
              <a:solidFill>
                <a:srgbClr val="000000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600"/>
              <a:buChar char="●"/>
            </a:pPr>
            <a:r>
              <a:rPr lang="en-GB" sz="1600">
                <a:solidFill>
                  <a:srgbClr val="000000"/>
                </a:solidFill>
              </a:rPr>
              <a:t>Sadarbojieties ar autisma ekspertiem un, ja iespējams, ar darbiniekiem ar autismu, lai gūtu ieskatu</a:t>
            </a:r>
            <a:endParaRPr sz="1600">
              <a:solidFill>
                <a:srgbClr val="000000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600"/>
              <a:buChar char="●"/>
            </a:pPr>
            <a:r>
              <a:rPr lang="en-GB" sz="1600">
                <a:solidFill>
                  <a:srgbClr val="000000"/>
                </a:solidFill>
              </a:rPr>
              <a:t>Rīkojiet praktiskas nodarbības, piemēram, lomu spēles, lai palīdzētu orientēties sarežģītās sociālajās mijiedarbībās</a:t>
            </a:r>
            <a:endParaRPr sz="1600">
              <a:solidFill>
                <a:srgbClr val="000000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600"/>
              <a:buChar char="●"/>
            </a:pPr>
            <a:r>
              <a:rPr lang="en-GB" sz="1600">
                <a:solidFill>
                  <a:srgbClr val="000000"/>
                </a:solidFill>
              </a:rPr>
              <a:t>Izveidojiet atgriezeniskās saites mehānismu, lai</a:t>
            </a:r>
            <a:endParaRPr sz="1600">
              <a:solidFill>
                <a:srgbClr val="000000"/>
              </a:solidFill>
            </a:endParaRPr>
          </a:p>
          <a:p>
            <a:pPr indent="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00000"/>
                </a:solidFill>
              </a:rPr>
              <a:t>nepārtraukti pilnveidotu apmācību procesu</a:t>
            </a:r>
            <a:endParaRPr sz="1600">
              <a:solidFill>
                <a:srgbClr val="000000"/>
              </a:solidFill>
            </a:endParaRPr>
          </a:p>
        </p:txBody>
      </p:sp>
      <p:sp>
        <p:nvSpPr>
          <p:cNvPr id="124" name="Google Shape;124;g27bbe6b96d3_0_11"/>
          <p:cNvSpPr txBox="1"/>
          <p:nvPr>
            <p:ph type="title"/>
          </p:nvPr>
        </p:nvSpPr>
        <p:spPr>
          <a:xfrm>
            <a:off x="858900" y="495275"/>
            <a:ext cx="7426200" cy="5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4965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90"/>
              <a:buAutoNum type="arabicPeriod"/>
            </a:pPr>
            <a:r>
              <a:rPr lang="en-GB" sz="1990"/>
              <a:t>nodaļa: Koncepcijas izstrāde un apmācību norise</a:t>
            </a:r>
            <a:endParaRPr sz="1990"/>
          </a:p>
        </p:txBody>
      </p:sp>
      <p:pic>
        <p:nvPicPr>
          <p:cNvPr id="125" name="Google Shape;125;g27bbe6b96d3_0_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9054" y="4768850"/>
            <a:ext cx="1121410" cy="223108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g27bbe6b96d3_0_11"/>
          <p:cNvSpPr/>
          <p:nvPr/>
        </p:nvSpPr>
        <p:spPr>
          <a:xfrm>
            <a:off x="3322801" y="80775"/>
            <a:ext cx="24984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GB">
                <a:solidFill>
                  <a:srgbClr val="002060"/>
                </a:solidFill>
              </a:rPr>
              <a:t>4. modulis: Atbalsta vadība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e6d7eee98a_0_2"/>
          <p:cNvSpPr txBox="1"/>
          <p:nvPr>
            <p:ph idx="1" type="body"/>
          </p:nvPr>
        </p:nvSpPr>
        <p:spPr>
          <a:xfrm>
            <a:off x="974400" y="964150"/>
            <a:ext cx="7095000" cy="39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-GB" sz="1800"/>
              <a:t>Kā izstrādāt efektīvas apmācības darbiniekiem ar autismu</a:t>
            </a:r>
            <a:endParaRPr sz="1800"/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Char char="●"/>
            </a:pPr>
            <a:r>
              <a:rPr lang="en-GB" sz="1500"/>
              <a:t>Apmāciet darbiniekus efektīvi nodot informāciju, lai apmierinātu dažādas klientu vajadzības</a:t>
            </a:r>
            <a:endParaRPr sz="1500"/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Char char="●"/>
            </a:pPr>
            <a:r>
              <a:rPr lang="en-GB" sz="1500"/>
              <a:t>Sagatavojiet darbiniekus atpazīt un reaģēt uz dažādām klientu emocijām, nodrošinot atmiņā paliekošu pieredzi</a:t>
            </a:r>
            <a:endParaRPr sz="1500"/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Char char="●"/>
            </a:pPr>
            <a:r>
              <a:rPr lang="en-GB" sz="1500"/>
              <a:t>Veiciniet komandas darbu un saspēli starp dažādām komandām</a:t>
            </a:r>
            <a:endParaRPr sz="1500"/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Char char="●"/>
            </a:pPr>
            <a:r>
              <a:rPr lang="en-GB" sz="1500"/>
              <a:t>Atbalstiet nepārtrauktas mācīšanās un pilnveides kultūru,</a:t>
            </a:r>
            <a:endParaRPr sz="1500"/>
          </a:p>
          <a:p>
            <a:pPr indent="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/>
              <a:t>lai pielāgotos viesmīlības nozares mainīgajām prasībām</a:t>
            </a:r>
            <a:endParaRPr sz="1700">
              <a:solidFill>
                <a:srgbClr val="D1D5DB"/>
              </a:solidFill>
              <a:highlight>
                <a:srgbClr val="444654"/>
              </a:highlight>
            </a:endParaRPr>
          </a:p>
        </p:txBody>
      </p:sp>
      <p:sp>
        <p:nvSpPr>
          <p:cNvPr id="132" name="Google Shape;132;g1e6d7eee98a_0_2"/>
          <p:cNvSpPr txBox="1"/>
          <p:nvPr>
            <p:ph type="title"/>
          </p:nvPr>
        </p:nvSpPr>
        <p:spPr>
          <a:xfrm>
            <a:off x="1210950" y="432075"/>
            <a:ext cx="6621900" cy="5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90"/>
              <a:buNone/>
            </a:pPr>
            <a:r>
              <a:rPr lang="en-GB" sz="2190"/>
              <a:t>Labas apmācību prakses</a:t>
            </a:r>
            <a:endParaRPr sz="2190"/>
          </a:p>
        </p:txBody>
      </p:sp>
      <p:pic>
        <p:nvPicPr>
          <p:cNvPr id="133" name="Google Shape;133;g1e6d7eee98a_0_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9054" y="4768850"/>
            <a:ext cx="1121410" cy="223108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g1e6d7eee98a_0_2"/>
          <p:cNvSpPr/>
          <p:nvPr/>
        </p:nvSpPr>
        <p:spPr>
          <a:xfrm>
            <a:off x="3322801" y="80775"/>
            <a:ext cx="24984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GB">
                <a:solidFill>
                  <a:srgbClr val="002060"/>
                </a:solidFill>
              </a:rPr>
              <a:t>4. modulis: Atbalsta vadība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1e6d7eee98a_0_18"/>
          <p:cNvSpPr txBox="1"/>
          <p:nvPr>
            <p:ph idx="1" type="body"/>
          </p:nvPr>
        </p:nvSpPr>
        <p:spPr>
          <a:xfrm>
            <a:off x="1002200" y="1374650"/>
            <a:ext cx="6936600" cy="312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800"/>
              <a:t>Personu ar autismu iekļaušanas nozīme</a:t>
            </a:r>
            <a:endParaRPr sz="1800"/>
          </a:p>
          <a:p>
            <a:pPr indent="-330200" lvl="0" marL="457200" rtl="0" algn="l">
              <a:lnSpc>
                <a:spcPct val="150000"/>
              </a:lnSpc>
              <a:spcBef>
                <a:spcPts val="1500"/>
              </a:spcBef>
              <a:spcAft>
                <a:spcPts val="0"/>
              </a:spcAft>
              <a:buSzPts val="1600"/>
              <a:buChar char="●"/>
            </a:pPr>
            <a:r>
              <a:rPr lang="en-GB" sz="1600"/>
              <a:t>Katrs darbinieks veido klientu pieredzi</a:t>
            </a:r>
            <a:endParaRPr sz="1600"/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GB" sz="1600"/>
              <a:t>Darbinieku ar autismu unikālās stiprās puses un perspektīvas var uzlabot mijiedarbību ar klientiem</a:t>
            </a:r>
            <a:endParaRPr sz="1600"/>
          </a:p>
        </p:txBody>
      </p:sp>
      <p:sp>
        <p:nvSpPr>
          <p:cNvPr id="140" name="Google Shape;140;g1e6d7eee98a_0_18"/>
          <p:cNvSpPr txBox="1"/>
          <p:nvPr>
            <p:ph type="title"/>
          </p:nvPr>
        </p:nvSpPr>
        <p:spPr>
          <a:xfrm>
            <a:off x="893100" y="560150"/>
            <a:ext cx="7357800" cy="5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90"/>
              <a:buNone/>
            </a:pPr>
            <a:r>
              <a:rPr lang="en-GB" sz="2190"/>
              <a:t>2. nodaļa: Sociālā iekļaušana viesmīlības nozarē</a:t>
            </a:r>
            <a:endParaRPr sz="2190"/>
          </a:p>
        </p:txBody>
      </p:sp>
      <p:pic>
        <p:nvPicPr>
          <p:cNvPr id="141" name="Google Shape;141;g1e6d7eee98a_0_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9054" y="4768850"/>
            <a:ext cx="1121410" cy="223108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g1e6d7eee98a_0_18"/>
          <p:cNvSpPr/>
          <p:nvPr/>
        </p:nvSpPr>
        <p:spPr>
          <a:xfrm>
            <a:off x="3322801" y="80775"/>
            <a:ext cx="24984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GB">
                <a:solidFill>
                  <a:srgbClr val="002060"/>
                </a:solidFill>
              </a:rPr>
              <a:t>4. modulis: Atbalsta vadība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