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Economica"/>
      <p:regular r:id="rId31"/>
      <p:bold r:id="rId32"/>
      <p:italic r:id="rId33"/>
      <p:boldItalic r:id="rId34"/>
    </p:embeddedFont>
    <p:embeddedFont>
      <p:font typeface="Comfortaa Medium"/>
      <p:regular r:id="rId35"/>
      <p:bold r:id="rId36"/>
    </p:embeddedFont>
    <p:embeddedFont>
      <p:font typeface="Comfortaa"/>
      <p:regular r:id="rId37"/>
      <p:bold r:id="rId38"/>
    </p:embeddedFont>
    <p:embeddedFont>
      <p:font typeface="Open Sans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43" roundtripDataSignature="AMtx7mi7MuLTsMJQWk57lHEXww+V9S/i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.fntdata"/><Relationship Id="rId20" Type="http://schemas.openxmlformats.org/officeDocument/2006/relationships/slide" Target="slides/slide15.xml"/><Relationship Id="rId42" Type="http://schemas.openxmlformats.org/officeDocument/2006/relationships/font" Target="fonts/OpenSans-boldItalic.fntdata"/><Relationship Id="rId41" Type="http://schemas.openxmlformats.org/officeDocument/2006/relationships/font" Target="fonts/OpenSans-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customschemas.google.com/relationships/presentationmetadata" Target="meta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Economica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Economica-italic.fntdata"/><Relationship Id="rId10" Type="http://schemas.openxmlformats.org/officeDocument/2006/relationships/slide" Target="slides/slide5.xml"/><Relationship Id="rId32" Type="http://schemas.openxmlformats.org/officeDocument/2006/relationships/font" Target="fonts/Economica-bold.fntdata"/><Relationship Id="rId13" Type="http://schemas.openxmlformats.org/officeDocument/2006/relationships/slide" Target="slides/slide8.xml"/><Relationship Id="rId35" Type="http://schemas.openxmlformats.org/officeDocument/2006/relationships/font" Target="fonts/ComfortaaMedium-regular.fntdata"/><Relationship Id="rId12" Type="http://schemas.openxmlformats.org/officeDocument/2006/relationships/slide" Target="slides/slide7.xml"/><Relationship Id="rId34" Type="http://schemas.openxmlformats.org/officeDocument/2006/relationships/font" Target="fonts/Economica-boldItalic.fntdata"/><Relationship Id="rId15" Type="http://schemas.openxmlformats.org/officeDocument/2006/relationships/slide" Target="slides/slide10.xml"/><Relationship Id="rId37" Type="http://schemas.openxmlformats.org/officeDocument/2006/relationships/font" Target="fonts/Comfortaa-regular.fntdata"/><Relationship Id="rId14" Type="http://schemas.openxmlformats.org/officeDocument/2006/relationships/slide" Target="slides/slide9.xml"/><Relationship Id="rId36" Type="http://schemas.openxmlformats.org/officeDocument/2006/relationships/font" Target="fonts/ComfortaaMedium-bold.fntdata"/><Relationship Id="rId17" Type="http://schemas.openxmlformats.org/officeDocument/2006/relationships/slide" Target="slides/slide12.xml"/><Relationship Id="rId39" Type="http://schemas.openxmlformats.org/officeDocument/2006/relationships/font" Target="fonts/OpenSans-regular.fntdata"/><Relationship Id="rId16" Type="http://schemas.openxmlformats.org/officeDocument/2006/relationships/slide" Target="slides/slide11.xml"/><Relationship Id="rId38" Type="http://schemas.openxmlformats.org/officeDocument/2006/relationships/font" Target="fonts/Comfortaa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2" name="Google Shape;162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7" name="Google Shape;197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" name="Google Shape;24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1" name="Google Shape;26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9" name="Google Shape;26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2" name="Google Shape;29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1" name="Google Shape;30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31" name="Google Shape;331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0" name="Google Shape;100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6" name="Google Shape;10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3" name="Google Shape;113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8" name="Google Shape;148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5" name="Google Shape;155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18.png"/><Relationship Id="rId7" Type="http://schemas.openxmlformats.org/officeDocument/2006/relationships/image" Target="../media/image7.png"/><Relationship Id="rId8" Type="http://schemas.openxmlformats.org/officeDocument/2006/relationships/image" Target="../media/image1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18.png"/><Relationship Id="rId7" Type="http://schemas.openxmlformats.org/officeDocument/2006/relationships/image" Target="../media/image7.png"/><Relationship Id="rId8" Type="http://schemas.openxmlformats.org/officeDocument/2006/relationships/image" Target="../media/image1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7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59925" y="874725"/>
            <a:ext cx="2494950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7"/>
          <p:cNvPicPr preferRelativeResize="0"/>
          <p:nvPr/>
        </p:nvPicPr>
        <p:blipFill rotWithShape="1">
          <a:blip r:embed="rId3">
            <a:alphaModFix/>
          </a:blip>
          <a:srcRect b="0" l="50913" r="0" t="23989"/>
          <a:stretch/>
        </p:blipFill>
        <p:spPr>
          <a:xfrm>
            <a:off x="-2" y="-12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00376" y="1372200"/>
            <a:ext cx="31432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054301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16326" y="1595425"/>
            <a:ext cx="3524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82375"/>
            <a:ext cx="442475" cy="407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7"/>
          <p:cNvSpPr txBox="1"/>
          <p:nvPr>
            <p:ph idx="1" type="subTitle"/>
          </p:nvPr>
        </p:nvSpPr>
        <p:spPr>
          <a:xfrm>
            <a:off x="1994400" y="2453100"/>
            <a:ext cx="5155200" cy="7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36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7" name="Google Shape;6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Google Shape;70;p3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" name="Google Shape;71;p37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2" name="Google Shape;72;p37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3" name="Google Shape;73;p3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" name="Google Shape;74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8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77" name="Google Shape;77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9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39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2" name="Google Shape;8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2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63332" y="282765"/>
            <a:ext cx="981627" cy="28993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8"/>
          <p:cNvSpPr/>
          <p:nvPr/>
        </p:nvSpPr>
        <p:spPr>
          <a:xfrm rot="10800000">
            <a:off x="6963600" y="-110"/>
            <a:ext cx="2180400" cy="1773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28"/>
          <p:cNvPicPr preferRelativeResize="0"/>
          <p:nvPr/>
        </p:nvPicPr>
        <p:blipFill rotWithShape="1">
          <a:blip r:embed="rId3">
            <a:alphaModFix/>
          </a:blip>
          <a:srcRect b="0" l="74505" r="12188" t="45438"/>
          <a:stretch/>
        </p:blipFill>
        <p:spPr>
          <a:xfrm rot="10800000">
            <a:off x="0" y="2251252"/>
            <a:ext cx="604500" cy="26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8"/>
          <p:cNvSpPr/>
          <p:nvPr/>
        </p:nvSpPr>
        <p:spPr>
          <a:xfrm>
            <a:off x="8150425" y="3465450"/>
            <a:ext cx="604500" cy="604500"/>
          </a:xfrm>
          <a:prstGeom prst="ellipse">
            <a:avLst/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23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8343975" y="2571750"/>
            <a:ext cx="217400" cy="7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28"/>
          <p:cNvSpPr/>
          <p:nvPr/>
        </p:nvSpPr>
        <p:spPr>
          <a:xfrm>
            <a:off x="7763313" y="3628050"/>
            <a:ext cx="819000" cy="819000"/>
          </a:xfrm>
          <a:prstGeom prst="donut">
            <a:avLst>
              <a:gd fmla="val 1940" name="adj"/>
            </a:avLst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8"/>
          <p:cNvSpPr txBox="1"/>
          <p:nvPr>
            <p:ph idx="1" type="body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  <p:sp>
        <p:nvSpPr>
          <p:cNvPr id="26" name="Google Shape;26;p28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5">
  <p:cSld name="CUSTOM_4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29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70625" y="993850"/>
            <a:ext cx="2565574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9"/>
          <p:cNvPicPr preferRelativeResize="0"/>
          <p:nvPr/>
        </p:nvPicPr>
        <p:blipFill rotWithShape="1">
          <a:blip r:embed="rId3">
            <a:alphaModFix/>
          </a:blip>
          <a:srcRect b="0" l="50913" r="0" t="23989"/>
          <a:stretch/>
        </p:blipFill>
        <p:spPr>
          <a:xfrm>
            <a:off x="-2" y="142675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32175" y="3705420"/>
            <a:ext cx="1174800" cy="34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225026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86100" y="1595425"/>
            <a:ext cx="282650" cy="15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2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988725"/>
            <a:ext cx="549725" cy="506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2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29"/>
          <p:cNvSpPr txBox="1"/>
          <p:nvPr>
            <p:ph idx="1" type="body"/>
          </p:nvPr>
        </p:nvSpPr>
        <p:spPr>
          <a:xfrm>
            <a:off x="2813025" y="1341725"/>
            <a:ext cx="4542900" cy="24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0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" name="Google Shape;38;p30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9" name="Google Shape;39;p30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0" name="Google Shape;40;p30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1" name="Google Shape;4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1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44" name="Google Shape;44;p31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45" name="Google Shape;45;p31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6" name="Google Shape;46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0" name="Google Shape;50;p3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4" name="Google Shape;54;p33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5" name="Google Shape;55;p33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6" name="Google Shape;56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9" name="Google Shape;59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2" name="Google Shape;62;p35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" name="Google Shape;6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2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3.jpg"/><Relationship Id="rId4" Type="http://schemas.openxmlformats.org/officeDocument/2006/relationships/image" Target="../media/image1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ng"/><Relationship Id="rId4" Type="http://schemas.openxmlformats.org/officeDocument/2006/relationships/image" Target="../media/image15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5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Relationship Id="rId4" Type="http://schemas.openxmlformats.org/officeDocument/2006/relationships/image" Target="../media/image15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5.jpg"/><Relationship Id="rId4" Type="http://schemas.openxmlformats.org/officeDocument/2006/relationships/image" Target="../media/image15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png"/><Relationship Id="rId4" Type="http://schemas.openxmlformats.org/officeDocument/2006/relationships/image" Target="../media/image28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9.jpg"/><Relationship Id="rId4" Type="http://schemas.openxmlformats.org/officeDocument/2006/relationships/image" Target="../media/image15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png"/><Relationship Id="rId4" Type="http://schemas.openxmlformats.org/officeDocument/2006/relationships/image" Target="../media/image15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5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Relationship Id="rId4" Type="http://schemas.openxmlformats.org/officeDocument/2006/relationships/image" Target="../media/image1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Relationship Id="rId4" Type="http://schemas.openxmlformats.org/officeDocument/2006/relationships/image" Target="../media/image20.png"/><Relationship Id="rId5" Type="http://schemas.openxmlformats.org/officeDocument/2006/relationships/image" Target="../media/image1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1240464" y="2658662"/>
            <a:ext cx="6627600" cy="12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3000"/>
              <a:t>Viesmīlības spektrs</a:t>
            </a:r>
            <a:endParaRPr sz="3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200"/>
              <a:t>Projekta numurs: 2022-1-CY01-KA220-VET-000086365</a:t>
            </a:r>
            <a:endParaRPr sz="1200"/>
          </a:p>
        </p:txBody>
      </p:sp>
      <p:pic>
        <p:nvPicPr>
          <p:cNvPr descr="C:\Users\Dekaplus\Desktop\erasmus+ new logo.jpg" id="90" name="Google Shape;9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"/>
          <p:cNvSpPr/>
          <p:nvPr/>
        </p:nvSpPr>
        <p:spPr>
          <a:xfrm>
            <a:off x="1353878" y="4589502"/>
            <a:ext cx="6906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lang="lv" sz="1000">
                <a:solidFill>
                  <a:srgbClr val="1F4E79"/>
                </a:solidFill>
                <a:latin typeface="Calibri"/>
                <a:ea typeface="Calibri"/>
                <a:cs typeface="Calibri"/>
                <a:sym typeface="Calibri"/>
              </a:rPr>
              <a:t>Šis projekts finansēts ar Eiropas Komisijas atbalstu. Šī publikācija atspoguļo tikai autora viedokli, un Komisija nav atbildīga par tajā ietvertās informācijas iespējamo izmantošanu.</a:t>
            </a:r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0"/>
          <p:cNvSpPr txBox="1"/>
          <p:nvPr>
            <p:ph idx="1" type="body"/>
          </p:nvPr>
        </p:nvSpPr>
        <p:spPr>
          <a:xfrm>
            <a:off x="519275" y="697225"/>
            <a:ext cx="4692900" cy="39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800" u="sng"/>
              <a:t>Paaugstināts/pazemināts jutīgums uz dažādiem stimuliem visa mūža garumā:</a:t>
            </a:r>
            <a:endParaRPr sz="1800" u="sng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Gaismām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Skaņām un trokšņiem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Tekstūrām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Smaržām un smakām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Garšām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Temperatūrām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Kustību un līdzsvara maiņu</a:t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Iekšējiem stimuliem</a:t>
            </a:r>
            <a:endParaRPr sz="1800"/>
          </a:p>
        </p:txBody>
      </p:sp>
      <p:pic>
        <p:nvPicPr>
          <p:cNvPr id="165" name="Google Shape;165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72100" y="1371600"/>
            <a:ext cx="3771899" cy="37718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</p:pic>
      <p:pic>
        <p:nvPicPr>
          <p:cNvPr descr="C:\Users\Dekaplus\Desktop\erasmus+ new logo.jpg" id="166" name="Google Shape;16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0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"/>
          <p:cNvSpPr/>
          <p:nvPr/>
        </p:nvSpPr>
        <p:spPr>
          <a:xfrm>
            <a:off x="34300" y="2114550"/>
            <a:ext cx="754500" cy="279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4217700" y="617225"/>
            <a:ext cx="4377600" cy="46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600" u="sng">
                <a:latin typeface="Comfortaa"/>
                <a:ea typeface="Comfortaa"/>
                <a:cs typeface="Comfortaa"/>
                <a:sym typeface="Comfortaa"/>
              </a:rPr>
              <a:t>Atšķirības informācijas apstrādē, uzmanības un koncentrēšanās spējās:</a:t>
            </a:r>
            <a:endParaRPr b="1" sz="1600" u="sng">
              <a:latin typeface="Comfortaa"/>
              <a:ea typeface="Comfortaa"/>
              <a:cs typeface="Comfortaa"/>
              <a:sym typeface="Comfortaa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00"/>
              <a:buFont typeface="Comfortaa"/>
              <a:buChar char="●"/>
            </a:pPr>
            <a:r>
              <a:rPr b="1" lang="lv" sz="1600">
                <a:latin typeface="Comfortaa"/>
                <a:ea typeface="Comfortaa"/>
                <a:cs typeface="Comfortaa"/>
                <a:sym typeface="Comfortaa"/>
              </a:rPr>
              <a:t>Informācijas apstrāde “no apakšas uz augšu”, “detaļas-pirms-kopsakara”</a:t>
            </a:r>
            <a:endParaRPr b="1" sz="1600">
              <a:latin typeface="Comfortaa"/>
              <a:ea typeface="Comfortaa"/>
              <a:cs typeface="Comfortaa"/>
              <a:sym typeface="Comfortaa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00"/>
              <a:buFont typeface="Comfortaa"/>
              <a:buChar char="●"/>
            </a:pPr>
            <a:r>
              <a:rPr b="1" lang="lv" sz="1600">
                <a:latin typeface="Comfortaa"/>
                <a:ea typeface="Comfortaa"/>
                <a:cs typeface="Comfortaa"/>
                <a:sym typeface="Comfortaa"/>
              </a:rPr>
              <a:t>Monotropisms – šaurs uzmanības lauks</a:t>
            </a:r>
            <a:endParaRPr b="1" sz="1600">
              <a:latin typeface="Comfortaa"/>
              <a:ea typeface="Comfortaa"/>
              <a:cs typeface="Comfortaa"/>
              <a:sym typeface="Comfortaa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00"/>
              <a:buFont typeface="Comfortaa"/>
              <a:buChar char="●"/>
            </a:pPr>
            <a:r>
              <a:rPr b="1" lang="lv" sz="1600">
                <a:latin typeface="Comfortaa"/>
                <a:ea typeface="Comfortaa"/>
                <a:cs typeface="Comfortaa"/>
                <a:sym typeface="Comfortaa"/>
              </a:rPr>
              <a:t>Intensīvi koncentrēta uzmanība (saukta arī par hiperfokusu)</a:t>
            </a:r>
            <a:endParaRPr b="1" sz="1600">
              <a:latin typeface="Comfortaa"/>
              <a:ea typeface="Comfortaa"/>
              <a:cs typeface="Comfortaa"/>
              <a:sym typeface="Comfortaa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00"/>
              <a:buFont typeface="Comfortaa"/>
              <a:buChar char="●"/>
            </a:pPr>
            <a:r>
              <a:rPr b="1" lang="lv" sz="1600">
                <a:latin typeface="Comfortaa"/>
                <a:ea typeface="Comfortaa"/>
                <a:cs typeface="Comfortaa"/>
                <a:sym typeface="Comfortaa"/>
              </a:rPr>
              <a:t>Grūtības pārslēgt uzmanību</a:t>
            </a:r>
            <a:endParaRPr b="1" sz="16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6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</a:t>
            </a:r>
            <a:r>
              <a:rPr b="1" lang="lv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Eksperti jautājumos, kas</a:t>
            </a:r>
            <a:endParaRPr b="1" sz="16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viņus interesē</a:t>
            </a:r>
            <a:endParaRPr b="1" i="0" sz="16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6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rPr>
              <a:t>⇒ </a:t>
            </a:r>
            <a:r>
              <a:rPr b="1" lang="lv" sz="1600">
                <a:latin typeface="Comfortaa"/>
                <a:ea typeface="Comfortaa"/>
                <a:cs typeface="Comfortaa"/>
                <a:sym typeface="Comfortaa"/>
              </a:rPr>
              <a:t>Grūtības saskatīt “kopainu”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4" name="Google Shape;174;p11"/>
          <p:cNvSpPr txBox="1"/>
          <p:nvPr/>
        </p:nvSpPr>
        <p:spPr>
          <a:xfrm>
            <a:off x="407575" y="582900"/>
            <a:ext cx="34290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6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Traucētas vadības funkcijas</a:t>
            </a:r>
            <a:r>
              <a:rPr b="1" i="0" lang="lv" sz="16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:</a:t>
            </a:r>
            <a:endParaRPr b="1" i="0" sz="16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plānošana, elastīgums,</a:t>
            </a:r>
            <a:endParaRPr b="1" sz="16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darba organizēšana, prioritāšu noteikšana, laika vadība,</a:t>
            </a:r>
            <a:endParaRPr b="1" sz="16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operatīvā atmiņa, emociju regulēšana, impulsu kontrole, sarežģītu jēdzienu izpratne</a:t>
            </a:r>
            <a:endParaRPr b="1" sz="16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lv" sz="1600" u="none" cap="none" strike="noStrike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NB! </a:t>
            </a:r>
            <a:r>
              <a:rPr b="1" lang="lv" sz="1600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Vadības funkciju traucējumi nav slinkums vai pašdisciplīnas trūkums!</a:t>
            </a:r>
            <a:endParaRPr b="1" i="0" sz="1600" u="none" cap="none" strike="noStrike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5" name="Google Shape;175;p11"/>
          <p:cNvSpPr/>
          <p:nvPr/>
        </p:nvSpPr>
        <p:spPr>
          <a:xfrm>
            <a:off x="4023350" y="617225"/>
            <a:ext cx="99000" cy="3977700"/>
          </a:xfrm>
          <a:prstGeom prst="rect">
            <a:avLst/>
          </a:prstGeom>
          <a:solidFill>
            <a:srgbClr val="23456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descr="C:\Users\Dekaplus\Desktop\erasmus+ new logo.jpg" id="176" name="Google Shape;17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1"/>
          <p:cNvSpPr/>
          <p:nvPr/>
        </p:nvSpPr>
        <p:spPr>
          <a:xfrm>
            <a:off x="1630500" y="62250"/>
            <a:ext cx="5289300" cy="28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"/>
          <p:cNvSpPr txBox="1"/>
          <p:nvPr/>
        </p:nvSpPr>
        <p:spPr>
          <a:xfrm>
            <a:off x="464725" y="617225"/>
            <a:ext cx="3429000" cy="45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6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Nevienmērīga kognitīvā attīstība (nelīdzens kognitīvo spēju profils)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600"/>
              <a:buFont typeface="Comfortaa"/>
              <a:buChar char="●"/>
            </a:pPr>
            <a:r>
              <a:rPr b="1" lang="lv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Cilvēkiem ar autismu bieži vien ir izteiktas, disharmoniskas stiprās un vājās puses, t.i., dažas lietas padodas izcili, bet citas - slikti</a:t>
            </a:r>
            <a:endParaRPr b="1" sz="16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lv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nevienmērīga funkcionēšana dažādās dzīves jomās</a:t>
            </a:r>
            <a:endParaRPr b="1" sz="16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lv" sz="16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var gadīties, ka iepriekšēji pieņēmumi par cilvēka spējām ir kļūdaini</a:t>
            </a:r>
            <a:endParaRPr b="1" sz="16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83" name="Google Shape;183;p12"/>
          <p:cNvSpPr/>
          <p:nvPr/>
        </p:nvSpPr>
        <p:spPr>
          <a:xfrm>
            <a:off x="4023350" y="617225"/>
            <a:ext cx="99000" cy="3977700"/>
          </a:xfrm>
          <a:prstGeom prst="rect">
            <a:avLst/>
          </a:prstGeom>
          <a:solidFill>
            <a:srgbClr val="23456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4" name="Google Shape;184;p12"/>
          <p:cNvSpPr txBox="1"/>
          <p:nvPr/>
        </p:nvSpPr>
        <p:spPr>
          <a:xfrm>
            <a:off x="4320550" y="617225"/>
            <a:ext cx="4046100" cy="46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600" u="sng">
                <a:latin typeface="Comfortaa"/>
                <a:ea typeface="Comfortaa"/>
                <a:cs typeface="Comfortaa"/>
                <a:sym typeface="Comfortaa"/>
              </a:rPr>
              <a:t>Traucēta motorika, stājas un gaitas īpatnības</a:t>
            </a:r>
            <a:endParaRPr b="1" sz="1600" u="sng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sz="1600" u="sng">
              <a:latin typeface="Comfortaa"/>
              <a:ea typeface="Comfortaa"/>
              <a:cs typeface="Comfortaa"/>
              <a:sym typeface="Comfortaa"/>
            </a:endParaRPr>
          </a:p>
          <a:p>
            <a: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b="1" lang="lv" sz="1600">
                <a:latin typeface="Comfortaa"/>
                <a:ea typeface="Comfortaa"/>
                <a:cs typeface="Comfortaa"/>
                <a:sym typeface="Comfortaa"/>
              </a:rPr>
              <a:t>Lielās motorikas traucējumi: grūtības ar līdzsvaru, braukšanu ar velosipēdu, kāpšanu pa kāpnēm, stāju</a:t>
            </a:r>
            <a:endParaRPr b="1" sz="1600">
              <a:latin typeface="Comfortaa"/>
              <a:ea typeface="Comfortaa"/>
              <a:cs typeface="Comfortaa"/>
              <a:sym typeface="Comfortaa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b="1" lang="lv" sz="1600">
                <a:latin typeface="Comfortaa"/>
                <a:ea typeface="Comfortaa"/>
                <a:cs typeface="Comfortaa"/>
                <a:sym typeface="Comfortaa"/>
              </a:rPr>
              <a:t>Smalkās motorikas traucējumi: grūtības sasiet kurpju auklas, aizpogāt kreklus, lietot šķēres vai turēt zīmuli</a:t>
            </a:r>
            <a:endParaRPr b="1" sz="1600">
              <a:latin typeface="Comfortaa"/>
              <a:ea typeface="Comfortaa"/>
              <a:cs typeface="Comfortaa"/>
              <a:sym typeface="Comfortaa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600"/>
              <a:buFont typeface="Comfortaa"/>
              <a:buChar char="●"/>
            </a:pPr>
            <a:r>
              <a:rPr b="1" lang="lv" sz="1600">
                <a:latin typeface="Comfortaa"/>
                <a:ea typeface="Comfortaa"/>
                <a:cs typeface="Comfortaa"/>
                <a:sym typeface="Comfortaa"/>
              </a:rPr>
              <a:t>“neparasta” gaita – neparasts soļu garums, ātrums vai citi staigāšanas parametri</a:t>
            </a:r>
            <a:endParaRPr b="1" sz="16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85" name="Google Shape;18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68475" y="474091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12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13"/>
          <p:cNvPicPr preferRelativeResize="0"/>
          <p:nvPr/>
        </p:nvPicPr>
        <p:blipFill rotWithShape="1">
          <a:blip r:embed="rId3">
            <a:alphaModFix amt="72000"/>
          </a:blip>
          <a:srcRect b="2000" l="0" r="5995" t="-1110"/>
          <a:stretch/>
        </p:blipFill>
        <p:spPr>
          <a:xfrm flipH="1">
            <a:off x="0" y="238575"/>
            <a:ext cx="4652000" cy="490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13"/>
          <p:cNvSpPr txBox="1"/>
          <p:nvPr/>
        </p:nvSpPr>
        <p:spPr>
          <a:xfrm>
            <a:off x="4572000" y="582925"/>
            <a:ext cx="4274700" cy="448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Aleksitīmija, propriocepcijas un interocepcijas traucējumi</a:t>
            </a:r>
            <a:endParaRPr b="1" sz="1800" u="sng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800" u="sng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Grūtības atpazīt savas vai citu emocijas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Grūtības uztvert sava ķermeņa atrašanās vietu, darbības un kustības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Grūtības atpazīt un reaģēt uz iekšējām sajūtām: sāpēm, slāpēm, badu, spēcīgu emociju fiziskām izpausmēm utt.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93" name="Google Shape;193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3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4"/>
          <p:cNvSpPr txBox="1"/>
          <p:nvPr/>
        </p:nvSpPr>
        <p:spPr>
          <a:xfrm>
            <a:off x="528900" y="741600"/>
            <a:ext cx="8086200" cy="41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700" u="sng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Emociju izvirdumi (</a:t>
            </a:r>
            <a:r>
              <a:rPr b="1" i="1" lang="lv" sz="1700" u="sng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m</a:t>
            </a:r>
            <a:r>
              <a:rPr b="1" i="1" lang="lv" sz="1700" u="sng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eltdowns</a:t>
            </a:r>
            <a:r>
              <a:rPr b="1" i="0" lang="lv" sz="1700" u="sng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) &amp; </a:t>
            </a:r>
            <a:r>
              <a:rPr b="1" lang="lv" sz="1700" u="sng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noslēgšanās sevī (</a:t>
            </a:r>
            <a:r>
              <a:rPr b="1" i="1" lang="lv" sz="1700" u="sng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s</a:t>
            </a:r>
            <a:r>
              <a:rPr b="1" i="1" lang="lv" sz="1700" u="sng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hutdowns</a:t>
            </a:r>
            <a:r>
              <a:rPr b="1" i="0" lang="lv" sz="1700" u="sng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)</a:t>
            </a:r>
            <a:r>
              <a:rPr b="1" i="0" lang="lv" sz="17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— cilv</a:t>
            </a:r>
            <a:r>
              <a:rPr b="1" lang="lv" sz="17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ēkiem ar autismu raksturīgas spēcīgas reakcijas, saskaroties ar pārlieku neizturamiem pārdzīvojumiem</a:t>
            </a:r>
            <a:endParaRPr b="1" i="0" sz="17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“Meltdown” – intensīvs emociju izvirdums, ko bieži pavada spilgtas uzvedības izpausmes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“Shutdown” – šķietama noslēgšanās sevī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Izraisošie faktori: stress, sensora pārslodze, izmaiņas rutīnā, nesamērīgas prasības, komunikācijas grūtības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Labākais risinājums: profilakse – izvairīšanās no izraisītājfaktoriem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Kā palīdzēt: miers, mierīga vide, paredzamības nodrošināšana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00" name="Google Shape;200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86710" y="470658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4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5"/>
          <p:cNvSpPr txBox="1"/>
          <p:nvPr/>
        </p:nvSpPr>
        <p:spPr>
          <a:xfrm>
            <a:off x="6315737" y="3050339"/>
            <a:ext cx="2453700" cy="128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207" name="Google Shape;207;p15"/>
          <p:cNvGrpSpPr/>
          <p:nvPr/>
        </p:nvGrpSpPr>
        <p:grpSpPr>
          <a:xfrm>
            <a:off x="237425" y="765550"/>
            <a:ext cx="8669150" cy="4281247"/>
            <a:chOff x="872814" y="2"/>
            <a:chExt cx="16228285" cy="5935460"/>
          </a:xfrm>
        </p:grpSpPr>
        <p:sp>
          <p:nvSpPr>
            <p:cNvPr id="208" name="Google Shape;208;p15"/>
            <p:cNvSpPr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09" name="Google Shape;209;p15"/>
            <p:cNvSpPr txBox="1"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 sz="15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Autisms ir slimība.</a:t>
              </a:r>
              <a:endParaRPr b="1" i="0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0" name="Google Shape;210;p15"/>
            <p:cNvSpPr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solidFill>
              <a:srgbClr val="BE5E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1" name="Google Shape;211;p15"/>
            <p:cNvSpPr txBox="1"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Tikai bērniem ir autisms.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2" name="Google Shape;212;p15"/>
            <p:cNvSpPr/>
            <p:nvPr/>
          </p:nvSpPr>
          <p:spPr>
            <a:xfrm>
              <a:off x="7400707" y="1146"/>
              <a:ext cx="2967300" cy="1780200"/>
            </a:xfrm>
            <a:prstGeom prst="rect">
              <a:avLst/>
            </a:prstGeom>
            <a:solidFill>
              <a:srgbClr val="BD6D4F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3" name="Google Shape;213;p15"/>
            <p:cNvSpPr txBox="1"/>
            <p:nvPr/>
          </p:nvSpPr>
          <p:spPr>
            <a:xfrm>
              <a:off x="7400707" y="2"/>
              <a:ext cx="2967300" cy="17802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Tikai zēniem un vīriešiem var būt autisms.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4" name="Google Shape;214;p15"/>
            <p:cNvSpPr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solidFill>
              <a:srgbClr val="BC7D50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5" name="Google Shape;215;p15"/>
            <p:cNvSpPr txBox="1"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Cilvēkiem ar autismu nav jūtu un trūkst empātijas.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6" name="Google Shape;216;p15"/>
            <p:cNvSpPr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solidFill>
              <a:srgbClr val="BC8B51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7" name="Google Shape;217;p15"/>
            <p:cNvSpPr txBox="1"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 sz="13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Cilvēki ar autismu ir vientuļnieki un nevēlas socializēties.</a:t>
              </a:r>
              <a:endParaRPr b="1" i="0" sz="1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8" name="Google Shape;218;p15"/>
            <p:cNvSpPr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B9952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9" name="Google Shape;219;p15"/>
            <p:cNvSpPr txBox="1"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D6D4F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 sz="12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Cilvēkiem ar autismu vai nu ir intelektuāli traucējumi, vai arī viņi ir ģēniji.</a:t>
              </a:r>
              <a:endParaRPr b="1" i="0" sz="1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0" name="Google Shape;220;p15"/>
            <p:cNvSpPr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solidFill>
              <a:srgbClr val="BBA7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1" name="Google Shape;221;p15"/>
            <p:cNvSpPr txBox="1"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 sz="12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Visiem cilvēkiem ar autismu padodas STEM priekšmeti.</a:t>
              </a:r>
              <a:endParaRPr b="1" i="0" sz="1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2" name="Google Shape;222;p15"/>
            <p:cNvSpPr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BB4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3" name="Google Shape;223;p15"/>
            <p:cNvSpPr txBox="1"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C8B51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Mēs visi esam autisma spektrā.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4" name="Google Shape;224;p15"/>
            <p:cNvSpPr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B4BA55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5" name="Google Shape;225;p15"/>
            <p:cNvSpPr txBox="1"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Vakcīnas izraisa autismu.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6" name="Google Shape;226;p15"/>
            <p:cNvSpPr/>
            <p:nvPr/>
          </p:nvSpPr>
          <p:spPr>
            <a:xfrm>
              <a:off x="13928600" y="2078203"/>
              <a:ext cx="2967300" cy="1780200"/>
            </a:xfrm>
            <a:prstGeom prst="rect">
              <a:avLst/>
            </a:prstGeom>
            <a:solidFill>
              <a:srgbClr val="A7B957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7" name="Google Shape;227;p15"/>
            <p:cNvSpPr txBox="1"/>
            <p:nvPr/>
          </p:nvSpPr>
          <p:spPr>
            <a:xfrm>
              <a:off x="13928599" y="2078203"/>
              <a:ext cx="31725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Autisms tiek diagnosticēts pārāk bieži.</a:t>
              </a:r>
              <a:endParaRPr b="1" i="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8" name="Google Shape;228;p15"/>
            <p:cNvSpPr txBox="1"/>
            <p:nvPr/>
          </p:nvSpPr>
          <p:spPr>
            <a:xfrm>
              <a:off x="872836" y="4155262"/>
              <a:ext cx="4593300" cy="1780200"/>
            </a:xfrm>
            <a:prstGeom prst="rect">
              <a:avLst/>
            </a:prstGeom>
            <a:solidFill>
              <a:srgbClr val="BBB454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Visiem nerunājošiem cilvēkiem ar autismu ir intelektuāli traucējumi.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229" name="Google Shape;229;p15"/>
          <p:cNvSpPr txBox="1"/>
          <p:nvPr/>
        </p:nvSpPr>
        <p:spPr>
          <a:xfrm>
            <a:off x="1508100" y="191375"/>
            <a:ext cx="6127800" cy="46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i="0" lang="lv" sz="2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</a:t>
            </a: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īti un maldīgi priekšstati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30" name="Google Shape;230;p15"/>
          <p:cNvSpPr txBox="1"/>
          <p:nvPr/>
        </p:nvSpPr>
        <p:spPr>
          <a:xfrm>
            <a:off x="3345150" y="3762789"/>
            <a:ext cx="2453700" cy="1284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Nerunājoši/daļēji runājoši cilvēki ar autismu nesaprot, kas viņiem tiek teikts.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31" name="Google Shape;231;p15"/>
          <p:cNvSpPr txBox="1"/>
          <p:nvPr/>
        </p:nvSpPr>
        <p:spPr>
          <a:xfrm>
            <a:off x="6315737" y="3762789"/>
            <a:ext cx="2453700" cy="1284000"/>
          </a:xfrm>
          <a:prstGeom prst="rect">
            <a:avLst/>
          </a:prstGeom>
          <a:solidFill>
            <a:srgbClr val="BBA754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Atkārtotas ķermeņa kustības ir nepieņemamas, un tās vajag pārtraukt un ierobežot.</a:t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32" name="Google Shape;23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425" y="314770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16"/>
          <p:cNvSpPr txBox="1"/>
          <p:nvPr>
            <p:ph idx="1" type="body"/>
          </p:nvPr>
        </p:nvSpPr>
        <p:spPr>
          <a:xfrm>
            <a:off x="940800" y="803100"/>
            <a:ext cx="7262400" cy="35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" sz="1900" u="sng"/>
              <a:t>Aptuveni 20 % cilvēku ar autismu ES ir nodarbināti. (Autism Europe, 2024)</a:t>
            </a:r>
            <a:endParaRPr sz="1900" u="sng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 u="sng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Aizspriedumi saistībā ar pieņemšanu darbā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Nav karjeras izaugsmes iespēju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Netaisnīgs darba novērtējums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Pielāgojumu atteikšana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Informētības un atbalsta trūkums</a:t>
            </a:r>
            <a:endParaRPr sz="1900" u="sng"/>
          </a:p>
        </p:txBody>
      </p:sp>
      <p:sp>
        <p:nvSpPr>
          <p:cNvPr id="238" name="Google Shape;238;p16"/>
          <p:cNvSpPr txBox="1"/>
          <p:nvPr/>
        </p:nvSpPr>
        <p:spPr>
          <a:xfrm>
            <a:off x="6720850" y="2514600"/>
            <a:ext cx="2325600" cy="248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39" name="Google Shape;239;p16"/>
          <p:cNvPicPr preferRelativeResize="0"/>
          <p:nvPr/>
        </p:nvPicPr>
        <p:blipFill rotWithShape="1">
          <a:blip r:embed="rId3">
            <a:alphaModFix/>
          </a:blip>
          <a:srcRect b="0" l="7276" r="12672" t="0"/>
          <a:stretch/>
        </p:blipFill>
        <p:spPr>
          <a:xfrm>
            <a:off x="6919750" y="2365062"/>
            <a:ext cx="2224249" cy="277843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Dekaplus\Desktop\erasmus+ new logo.jpg" id="240" name="Google Shape;240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16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7"/>
          <p:cNvSpPr txBox="1"/>
          <p:nvPr>
            <p:ph idx="1" type="body"/>
          </p:nvPr>
        </p:nvSpPr>
        <p:spPr>
          <a:xfrm>
            <a:off x="1376550" y="749850"/>
            <a:ext cx="6898800" cy="41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" sz="1800" u="sng"/>
              <a:t>Izaicinājumi sociālajā un komunikācijas jomā</a:t>
            </a:r>
            <a:endParaRPr sz="1800" u="sng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lv" sz="1800"/>
              <a:t>Darba intervijas</a:t>
            </a:r>
            <a:endParaRPr sz="18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lv" sz="1800"/>
              <a:t>Nerakstītu noteikumu un gaidu izpratne</a:t>
            </a:r>
            <a:endParaRPr sz="18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lv" sz="1800"/>
              <a:t>Izpratne par uzņēmuma hierarhiju un autoritāti</a:t>
            </a:r>
            <a:endParaRPr sz="18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lv" sz="1800"/>
              <a:t>Saziņa ar klientiem</a:t>
            </a:r>
            <a:endParaRPr sz="18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lv" sz="1800"/>
              <a:t>Attiecību veidošana ar kolēģiem</a:t>
            </a:r>
            <a:endParaRPr sz="1800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lv" sz="1800"/>
              <a:t>Apmainīšanās pieklājības frāzēm (</a:t>
            </a:r>
            <a:r>
              <a:rPr i="1" lang="lv" sz="1800"/>
              <a:t>small talk</a:t>
            </a:r>
            <a:r>
              <a:rPr lang="lv" sz="1800"/>
              <a:t>) un tērzēšana</a:t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v" sz="1800" u="sng"/>
              <a:t>Sensorie apsvērumi</a:t>
            </a:r>
            <a:endParaRPr sz="1800" u="sng"/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lv" sz="1800"/>
              <a:t>Pārsātināta, nepieejama vide ⇒ Sensora pārslodze</a:t>
            </a:r>
            <a:endParaRPr sz="1800"/>
          </a:p>
        </p:txBody>
      </p:sp>
      <p:sp>
        <p:nvSpPr>
          <p:cNvPr id="247" name="Google Shape;247;p17"/>
          <p:cNvSpPr txBox="1"/>
          <p:nvPr/>
        </p:nvSpPr>
        <p:spPr>
          <a:xfrm>
            <a:off x="2042100" y="413555"/>
            <a:ext cx="5059800" cy="3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Izaicinājumi darbavietā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48" name="Google Shape;24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17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8"/>
          <p:cNvSpPr txBox="1"/>
          <p:nvPr/>
        </p:nvSpPr>
        <p:spPr>
          <a:xfrm>
            <a:off x="723350" y="651500"/>
            <a:ext cx="6797700" cy="41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Stabilitātes, rutīnas un skaidru prasību trūkums</a:t>
            </a:r>
            <a:endParaRPr b="1" sz="1800" u="sng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Neskaidri norādījumi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Izmaiņas darba kārtībā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Pārtraukumi un iejaukšanās darba norisē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Uzmanības pārslēgšana un vairāku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uzdevumu veikšana vienlaikus (</a:t>
            </a:r>
            <a:r>
              <a:rPr b="1" i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multi-tasking</a:t>
            </a: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)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Veselības problēmas</a:t>
            </a:r>
            <a:endParaRPr b="1" sz="1800" u="sng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Autiska izdegšana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Trauksme un depresija</a:t>
            </a:r>
            <a:endParaRPr b="1" sz="1800" u="sng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55" name="Google Shape;255;p18"/>
          <p:cNvSpPr/>
          <p:nvPr/>
        </p:nvSpPr>
        <p:spPr>
          <a:xfrm>
            <a:off x="6480800" y="1108700"/>
            <a:ext cx="354000" cy="1634400"/>
          </a:xfrm>
          <a:prstGeom prst="rightBrace">
            <a:avLst>
              <a:gd fmla="val 50000" name="adj1"/>
              <a:gd fmla="val 51751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6" name="Google Shape;256;p18"/>
          <p:cNvSpPr txBox="1"/>
          <p:nvPr/>
        </p:nvSpPr>
        <p:spPr>
          <a:xfrm>
            <a:off x="6640775" y="1108700"/>
            <a:ext cx="1817400" cy="17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stress un trauksme</a:t>
            </a: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⇒ </a:t>
            </a: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nevienmērīga produktivitāte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57" name="Google Shape;25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18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Google Shape;263;p19"/>
          <p:cNvPicPr preferRelativeResize="0"/>
          <p:nvPr/>
        </p:nvPicPr>
        <p:blipFill rotWithShape="1">
          <a:blip r:embed="rId3">
            <a:alphaModFix/>
          </a:blip>
          <a:srcRect b="0" l="15266" r="11339" t="0"/>
          <a:stretch/>
        </p:blipFill>
        <p:spPr>
          <a:xfrm>
            <a:off x="0" y="0"/>
            <a:ext cx="25146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19"/>
          <p:cNvSpPr txBox="1"/>
          <p:nvPr/>
        </p:nvSpPr>
        <p:spPr>
          <a:xfrm>
            <a:off x="2514600" y="692975"/>
            <a:ext cx="6275100" cy="39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Eiblisms un diskriminācija</a:t>
            </a:r>
            <a:endParaRPr b="1" i="0" sz="18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Autismu apvij mīti un stereotipi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Sabiedrībai trūkst izpratnes par autismu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Autiska uzvedība ir stigmatizēta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Cilvēki ar autismu jūtas spiesti “maskēties”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Mikroagresija un ņirgāšanās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Pieņēmumi par cilvēkiem ar autismu kā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nekompetentiem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Izolācija un atstumtība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65" name="Google Shape;265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19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1418700" y="685800"/>
            <a:ext cx="6306600" cy="44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HOST projekta mērķis ir apmācīt viesmīlības nozares vadītājus un personāla speciālistus tajā, kā strādāt ar darbiniekiem ar autismu un palīdzēt viņiem pilnveidoties.</a:t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7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Proje</a:t>
            </a:r>
            <a:r>
              <a:rPr b="1" lang="lv" sz="17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kta rezultāti</a:t>
            </a:r>
            <a:r>
              <a:rPr b="1" i="0" lang="lv" sz="17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: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Visaptverošs mācību kurss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Profesionālās izglītības un apmācības metodoloģija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Galda spēle viesmīlības nozarē strādājošo komandām ar un bez autisma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97" name="Google Shape;9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0"/>
          <p:cNvSpPr txBox="1"/>
          <p:nvPr/>
        </p:nvSpPr>
        <p:spPr>
          <a:xfrm>
            <a:off x="1978650" y="245475"/>
            <a:ext cx="5186700" cy="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Saprātīgi pielāgojumi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72" name="Google Shape;272;p20"/>
          <p:cNvSpPr txBox="1"/>
          <p:nvPr/>
        </p:nvSpPr>
        <p:spPr>
          <a:xfrm>
            <a:off x="560100" y="685875"/>
            <a:ext cx="8023800" cy="4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800">
                <a:solidFill>
                  <a:schemeClr val="dk1"/>
                </a:solidFill>
                <a:highlight>
                  <a:srgbClr val="F18C8D"/>
                </a:highlight>
                <a:latin typeface="Comfortaa"/>
                <a:ea typeface="Comfortaa"/>
                <a:cs typeface="Comfortaa"/>
                <a:sym typeface="Comfortaa"/>
              </a:rPr>
              <a:t>Visbūtiskākā ir individuāla, uz personu vērsta pieeja</a:t>
            </a:r>
            <a:r>
              <a:rPr b="1" i="0" lang="lv" sz="1800" u="none" cap="none" strike="noStrike">
                <a:solidFill>
                  <a:schemeClr val="dk1"/>
                </a:solidFill>
                <a:highlight>
                  <a:srgbClr val="F18C8D"/>
                </a:highlight>
                <a:latin typeface="Comfortaa"/>
                <a:ea typeface="Comfortaa"/>
                <a:cs typeface="Comfortaa"/>
                <a:sym typeface="Comfortaa"/>
              </a:rPr>
              <a:t>!</a:t>
            </a:r>
            <a:endParaRPr b="1" i="0" sz="1800" u="none" cap="none" strike="noStrike">
              <a:solidFill>
                <a:schemeClr val="dk1"/>
              </a:solidFill>
              <a:highlight>
                <a:srgbClr val="F18C8D"/>
              </a:highlight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Pielāgojumi sociālajā un komunikācijas jomā</a:t>
            </a:r>
            <a:endParaRPr b="1" i="0" sz="18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Koncentrēšanās uz cilvēka prasmēm un pieredzi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Alternatīvas saziņas metodes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Tieša vēršanās pie personas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Vairāk laika atbildēm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Tieša un skaidra saziņa bez atvērtiem jautājumiem un tēlainiem izteikumiem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Nav negaidītu telefona zvanu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Iepriekš sagatavoti sociālie stāsti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Vadītāju un kolēģu apmācība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73" name="Google Shape;27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3330" y="46869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8" name="Google Shape;278;p21"/>
          <p:cNvPicPr preferRelativeResize="0"/>
          <p:nvPr/>
        </p:nvPicPr>
        <p:blipFill rotWithShape="1">
          <a:blip r:embed="rId3">
            <a:alphaModFix/>
          </a:blip>
          <a:srcRect b="0" l="12202" r="12090" t="0"/>
          <a:stretch/>
        </p:blipFill>
        <p:spPr>
          <a:xfrm>
            <a:off x="6423650" y="1458925"/>
            <a:ext cx="2720425" cy="359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1"/>
          <p:cNvPicPr preferRelativeResize="0"/>
          <p:nvPr/>
        </p:nvPicPr>
        <p:blipFill rotWithShape="1">
          <a:blip r:embed="rId4">
            <a:alphaModFix/>
          </a:blip>
          <a:srcRect b="20494" l="0" r="49571" t="19432"/>
          <a:stretch/>
        </p:blipFill>
        <p:spPr>
          <a:xfrm>
            <a:off x="5772150" y="450938"/>
            <a:ext cx="1348751" cy="160662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21"/>
          <p:cNvSpPr txBox="1"/>
          <p:nvPr/>
        </p:nvSpPr>
        <p:spPr>
          <a:xfrm>
            <a:off x="434350" y="760225"/>
            <a:ext cx="5692200" cy="40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Organizēta vide, skaidra komunikācija un atgriezeniskās saites sniegšana</a:t>
            </a:r>
            <a:endParaRPr b="1" i="0" sz="18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Vizuālie palīglīdzekļi: grafiki, kontrolsaraksti, kalendāri, lietotnes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Skaidri formulētas prasības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Rakstiskas instrukcijas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Sarežģītu uzdevumu sadalīšana daļās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Nemainīga darba kārtība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Noteikts darba grafiks ar ieplānotiem pārtraukumiem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Konstruktīva atgriezeniskā saite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81" name="Google Shape;281;p21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22"/>
          <p:cNvPicPr preferRelativeResize="0"/>
          <p:nvPr/>
        </p:nvPicPr>
        <p:blipFill rotWithShape="1">
          <a:blip r:embed="rId3">
            <a:alphaModFix amt="92000"/>
          </a:blip>
          <a:srcRect b="0" l="9850" r="20141" t="0"/>
          <a:stretch/>
        </p:blipFill>
        <p:spPr>
          <a:xfrm>
            <a:off x="0" y="0"/>
            <a:ext cx="2354576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2"/>
          <p:cNvSpPr txBox="1"/>
          <p:nvPr/>
        </p:nvSpPr>
        <p:spPr>
          <a:xfrm>
            <a:off x="2354575" y="559750"/>
            <a:ext cx="6686700" cy="44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8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Sensor</a:t>
            </a: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ie apsvērumi un elastība</a:t>
            </a:r>
            <a:endParaRPr b="1" i="0" sz="18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Sensorie palīglīdzekļi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Apgaismojums: nē mirgojošām gaismām, spilgtām gaismām, zibsnījošām diodēm, stroboskopam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Atsevišķa klusa telpa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Ērta, patīkama uniforma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Laba ventilācija, mazgāšanas līdzekļi bez smaržvielām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Daudzveidīga ēdienkarte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Papildu pārtraukumi, mazāka darba slodze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88" name="Google Shape;288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0030" y="4803440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89" name="Google Shape;289;p22"/>
          <p:cNvSpPr/>
          <p:nvPr/>
        </p:nvSpPr>
        <p:spPr>
          <a:xfrm>
            <a:off x="2354575" y="50825"/>
            <a:ext cx="44691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048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AutoNum type="arabicPeriod"/>
            </a:pPr>
            <a:r>
              <a:rPr b="1" lang="lv" sz="1200">
                <a:solidFill>
                  <a:srgbClr val="002060"/>
                </a:solidFill>
              </a:rPr>
              <a:t>modulis: Vispārīga informācija par autisma spektru</a:t>
            </a:r>
            <a:endParaRPr b="1" sz="1200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sz="120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23"/>
          <p:cNvPicPr preferRelativeResize="0"/>
          <p:nvPr/>
        </p:nvPicPr>
        <p:blipFill rotWithShape="1">
          <a:blip r:embed="rId3">
            <a:alphaModFix amt="40000"/>
          </a:blip>
          <a:srcRect b="0" l="0" r="0" t="0"/>
          <a:stretch/>
        </p:blipFill>
        <p:spPr>
          <a:xfrm>
            <a:off x="76200" y="323850"/>
            <a:ext cx="8991601" cy="449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5" name="Google Shape;295;p23"/>
          <p:cNvSpPr txBox="1"/>
          <p:nvPr/>
        </p:nvSpPr>
        <p:spPr>
          <a:xfrm>
            <a:off x="1483050" y="240050"/>
            <a:ext cx="6177900" cy="11316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Apmācības par neirodažādību (neirodaudzveidību, neirodiversitāti) darbavietā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96" name="Google Shape;296;p23"/>
          <p:cNvSpPr txBox="1"/>
          <p:nvPr/>
        </p:nvSpPr>
        <p:spPr>
          <a:xfrm>
            <a:off x="1068750" y="2732050"/>
            <a:ext cx="7006500" cy="19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Labāka izpratne par neiroatšķirībām un to atpazīšana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Mazāk pārpratumu un konfliktu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Dažādības un unikalitātes izcelšana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Atbalstošāka vide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97" name="Google Shape;297;p23"/>
          <p:cNvSpPr txBox="1"/>
          <p:nvPr/>
        </p:nvSpPr>
        <p:spPr>
          <a:xfrm>
            <a:off x="1068750" y="1440253"/>
            <a:ext cx="7006500" cy="11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Neirodažādība – neiroloģiskā dažādība – attiecas uz cilvēka smadzeņu funkciju daudzveidību.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98" name="Google Shape;298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4"/>
          <p:cNvSpPr/>
          <p:nvPr/>
        </p:nvSpPr>
        <p:spPr>
          <a:xfrm>
            <a:off x="57150" y="2183125"/>
            <a:ext cx="960000" cy="286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4" name="Google Shape;304;p24"/>
          <p:cNvSpPr txBox="1"/>
          <p:nvPr/>
        </p:nvSpPr>
        <p:spPr>
          <a:xfrm>
            <a:off x="7273700" y="3308481"/>
            <a:ext cx="1585200" cy="128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305" name="Google Shape;305;p24"/>
          <p:cNvGrpSpPr/>
          <p:nvPr/>
        </p:nvGrpSpPr>
        <p:grpSpPr>
          <a:xfrm>
            <a:off x="237425" y="765550"/>
            <a:ext cx="8669150" cy="4282072"/>
            <a:chOff x="872814" y="2"/>
            <a:chExt cx="16228285" cy="5936604"/>
          </a:xfrm>
        </p:grpSpPr>
        <p:sp>
          <p:nvSpPr>
            <p:cNvPr id="306" name="Google Shape;306;p24"/>
            <p:cNvSpPr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7" name="Google Shape;307;p24"/>
            <p:cNvSpPr txBox="1"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 sz="13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Veicina uzņēmuma kopējo daudzveidību</a:t>
              </a:r>
              <a:endParaRPr b="1" i="0" sz="13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8" name="Google Shape;308;p24"/>
            <p:cNvSpPr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solidFill>
              <a:srgbClr val="BE5E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9" name="Google Shape;309;p24"/>
            <p:cNvSpPr txBox="1"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Lielāka spēja apmierināt klienta vajadzības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0" name="Google Shape;310;p24"/>
            <p:cNvSpPr/>
            <p:nvPr/>
          </p:nvSpPr>
          <p:spPr>
            <a:xfrm>
              <a:off x="7400707" y="1146"/>
              <a:ext cx="2967300" cy="1780200"/>
            </a:xfrm>
            <a:prstGeom prst="rect">
              <a:avLst/>
            </a:prstGeom>
            <a:solidFill>
              <a:srgbClr val="BD6D4F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1" name="Google Shape;311;p24"/>
            <p:cNvSpPr txBox="1"/>
            <p:nvPr/>
          </p:nvSpPr>
          <p:spPr>
            <a:xfrm>
              <a:off x="7400707" y="2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Lielāks radošums un inovācija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2" name="Google Shape;312;p24"/>
            <p:cNvSpPr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solidFill>
              <a:srgbClr val="BC7D50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3" name="Google Shape;313;p24"/>
            <p:cNvSpPr txBox="1"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Labāka produktu pieejamība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4" name="Google Shape;314;p24"/>
            <p:cNvSpPr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solidFill>
              <a:srgbClr val="BC8B51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5" name="Google Shape;315;p24"/>
            <p:cNvSpPr txBox="1"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Veiksmīgāks uzņēmums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6" name="Google Shape;316;p24"/>
            <p:cNvSpPr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B9952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7" name="Google Shape;317;p24"/>
            <p:cNvSpPr txBox="1"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Labāki lēmumi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8" name="Google Shape;318;p24"/>
            <p:cNvSpPr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solidFill>
              <a:srgbClr val="BBA7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9" name="Google Shape;319;p24"/>
            <p:cNvSpPr txBox="1"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Lielāka uzmanības pievēršana klienta vajadzībām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0" name="Google Shape;320;p24"/>
            <p:cNvSpPr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BB4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1" name="Google Shape;321;p24"/>
            <p:cNvSpPr txBox="1"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Vieglāk piesaistīt un pieņemt darbā cilvēkus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2" name="Google Shape;322;p24"/>
            <p:cNvSpPr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B4BA55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3" name="Google Shape;323;p24"/>
            <p:cNvSpPr txBox="1"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Kultūras vērtību stiprināšana</a:t>
              </a:r>
              <a:endParaRPr b="1" i="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4" name="Google Shape;324;p24"/>
            <p:cNvSpPr/>
            <p:nvPr/>
          </p:nvSpPr>
          <p:spPr>
            <a:xfrm>
              <a:off x="13928600" y="2078203"/>
              <a:ext cx="2967300" cy="1780200"/>
            </a:xfrm>
            <a:prstGeom prst="rect">
              <a:avLst/>
            </a:prstGeom>
            <a:solidFill>
              <a:srgbClr val="A7B957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5" name="Google Shape;325;p24"/>
            <p:cNvSpPr txBox="1"/>
            <p:nvPr/>
          </p:nvSpPr>
          <p:spPr>
            <a:xfrm>
              <a:off x="13928599" y="2078203"/>
              <a:ext cx="31725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Uzlabo uzņēmuma un organizācijas reputāciju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6" name="Google Shape;326;p24"/>
            <p:cNvSpPr txBox="1"/>
            <p:nvPr/>
          </p:nvSpPr>
          <p:spPr>
            <a:xfrm>
              <a:off x="6690307" y="4156406"/>
              <a:ext cx="4593300" cy="1780200"/>
            </a:xfrm>
            <a:prstGeom prst="rect">
              <a:avLst/>
            </a:prstGeom>
            <a:solidFill>
              <a:srgbClr val="B4BA55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Stiprina uzņēmuma kā iekļaujoša darba devēja zīmolu un tādējādi piesaista labākos talantus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327" name="Google Shape;327;p24"/>
          <p:cNvSpPr txBox="1"/>
          <p:nvPr/>
        </p:nvSpPr>
        <p:spPr>
          <a:xfrm>
            <a:off x="1508100" y="191375"/>
            <a:ext cx="6127800" cy="46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lv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Iekļaujošas darbavietas priekšrocības</a:t>
            </a:r>
            <a:endParaRPr b="1" i="0" sz="21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328" name="Google Shape;32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5"/>
          <p:cNvSpPr txBox="1"/>
          <p:nvPr/>
        </p:nvSpPr>
        <p:spPr>
          <a:xfrm>
            <a:off x="1743000" y="1994550"/>
            <a:ext cx="56580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lv" sz="460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PALDIES!</a:t>
            </a:r>
            <a:endParaRPr b="1" i="0" sz="46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334" name="Google Shape;33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25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"/>
          <p:cNvSpPr txBox="1"/>
          <p:nvPr/>
        </p:nvSpPr>
        <p:spPr>
          <a:xfrm>
            <a:off x="1489650" y="633150"/>
            <a:ext cx="6164700" cy="417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1. moduļa mērķis ir izglītot kursa dalībniekus par autismu, to, kā tas ietekmē darbiniekus darbavietā, un par darba devēju atbildību iekļaujošas un atbalstošas darba vides radīšanā.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Apmācību rezultāti:</a:t>
            </a:r>
            <a:endParaRPr b="1" sz="1800" u="sng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Iegūt visaptverošu izpratni par autismu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Apzināties un novērtēt cilvēku ar autismu stiprās puses un vērtīgo pienesumu, ko viņi sniedz darbavietai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Attīstīt prasmes īstenot un pilnveidot iekļaujošas darbavietas politiku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03" name="Google Shape;103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"/>
          <p:cNvSpPr txBox="1"/>
          <p:nvPr/>
        </p:nvSpPr>
        <p:spPr>
          <a:xfrm>
            <a:off x="1630500" y="548650"/>
            <a:ext cx="5883000" cy="42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"/>
              <a:buFont typeface="Arial"/>
              <a:buNone/>
            </a:pPr>
            <a:r>
              <a:rPr b="1" lang="lv" sz="19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Saturs</a:t>
            </a: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: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Kas ir autisms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Kā izprast autismam raksturīgās iezīmes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īti un maldīgi priekšstati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Izaicinājumi, ar ko cilvēki ar autismu saskaras darbavietā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Saprātīgi pielāgojumi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Iekļaujoša darbavieta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Soci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ālās atbildības politika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09" name="Google Shape;10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4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Arial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"/>
          <p:cNvSpPr txBox="1"/>
          <p:nvPr/>
        </p:nvSpPr>
        <p:spPr>
          <a:xfrm>
            <a:off x="560100" y="660650"/>
            <a:ext cx="8023800" cy="15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Autisms, ko oficiāli dēvē par autiskā spektra traucējumiem, ir neirālās attīstības traucējums, kas visa mūža garumā ietekmē cilvēka pasaules uztveri un saskarsmi ar citiem. Tiek lēsts, ka aptuveni 1-2% pasaules iedzīvotāju ir autisms. Eiropā ir aptuveni 7 miljoni cilvēku ar autismu. (Autism Europe, 2020)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457200" lvl="0" marL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45720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16" name="Google Shape;116;p5"/>
          <p:cNvGrpSpPr/>
          <p:nvPr/>
        </p:nvGrpSpPr>
        <p:grpSpPr>
          <a:xfrm>
            <a:off x="1719591" y="2385161"/>
            <a:ext cx="5704819" cy="2586672"/>
            <a:chOff x="1360176" y="2053776"/>
            <a:chExt cx="6129600" cy="2939400"/>
          </a:xfrm>
        </p:grpSpPr>
        <p:sp>
          <p:nvSpPr>
            <p:cNvPr id="117" name="Google Shape;117;p5"/>
            <p:cNvSpPr/>
            <p:nvPr/>
          </p:nvSpPr>
          <p:spPr>
            <a:xfrm>
              <a:off x="1360176" y="2053776"/>
              <a:ext cx="3064800" cy="2939400"/>
            </a:xfrm>
            <a:prstGeom prst="ellipse">
              <a:avLst/>
            </a:prstGeom>
            <a:solidFill>
              <a:srgbClr val="23456E"/>
            </a:solidFill>
            <a:ln>
              <a:noFill/>
            </a:ln>
          </p:spPr>
          <p:txBody>
            <a:bodyPr anchorCtr="0" anchor="ctr" bIns="54000" lIns="36000" spcFirstLastPara="1" rIns="0" wrap="square" tIns="54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lv" sz="1600">
                  <a:solidFill>
                    <a:srgbClr val="FFFFFF"/>
                  </a:solidFill>
                  <a:latin typeface="Comfortaa"/>
                  <a:ea typeface="Comfortaa"/>
                  <a:cs typeface="Comfortaa"/>
                  <a:sym typeface="Comfortaa"/>
                </a:rPr>
                <a:t>Pastāvīgas sociālās komunikācijas un savstarpējās saskarsmes grūtības dažādos kontekstos</a:t>
              </a:r>
              <a:endParaRPr b="0" i="0" sz="1600" u="none" cap="none" strike="noStrik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18" name="Google Shape;118;p5"/>
            <p:cNvSpPr/>
            <p:nvPr/>
          </p:nvSpPr>
          <p:spPr>
            <a:xfrm>
              <a:off x="4424976" y="2053776"/>
              <a:ext cx="3064800" cy="2939400"/>
            </a:xfrm>
            <a:prstGeom prst="ellipse">
              <a:avLst/>
            </a:prstGeom>
            <a:solidFill>
              <a:srgbClr val="23456E"/>
            </a:solidFill>
            <a:ln>
              <a:noFill/>
            </a:ln>
          </p:spPr>
          <p:txBody>
            <a:bodyPr anchorCtr="0" anchor="ctr" bIns="54000" lIns="36000" spcFirstLastPara="1" rIns="0" wrap="square" tIns="54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lv" sz="1600">
                  <a:solidFill>
                    <a:srgbClr val="FFFFFF"/>
                  </a:solidFill>
                  <a:latin typeface="Comfortaa"/>
                  <a:ea typeface="Comfortaa"/>
                  <a:cs typeface="Comfortaa"/>
                  <a:sym typeface="Comfortaa"/>
                </a:rPr>
                <a:t>Ierobežoti un atkārtojoši uzvedības, interešu vai darbību modeļi</a:t>
              </a:r>
              <a:endParaRPr b="0" i="0" sz="1600" u="none" cap="none" strike="noStrik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descr="C:\Users\Dekaplus\Desktop\erasmus+ new logo.jpg" id="119" name="Google Shape;11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5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"/>
          <p:cNvSpPr txBox="1"/>
          <p:nvPr/>
        </p:nvSpPr>
        <p:spPr>
          <a:xfrm>
            <a:off x="457200" y="970450"/>
            <a:ext cx="82296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lv" sz="230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Kā, pēc cilvēku domām, izskatās autisma spektrs</a:t>
            </a:r>
            <a:endParaRPr b="1" i="0" sz="23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26" name="Google Shape;126;p6"/>
          <p:cNvGrpSpPr/>
          <p:nvPr/>
        </p:nvGrpSpPr>
        <p:grpSpPr>
          <a:xfrm>
            <a:off x="1177848" y="1711626"/>
            <a:ext cx="6788313" cy="1365643"/>
            <a:chOff x="1177848" y="1585901"/>
            <a:chExt cx="6788313" cy="1365643"/>
          </a:xfrm>
        </p:grpSpPr>
        <p:pic>
          <p:nvPicPr>
            <p:cNvPr id="127" name="Google Shape;127;p6"/>
            <p:cNvPicPr preferRelativeResize="0"/>
            <p:nvPr/>
          </p:nvPicPr>
          <p:blipFill rotWithShape="1">
            <a:blip r:embed="rId3">
              <a:alphaModFix/>
            </a:blip>
            <a:srcRect b="72209" l="0" r="0" t="0"/>
            <a:stretch/>
          </p:blipFill>
          <p:spPr>
            <a:xfrm>
              <a:off x="1177848" y="1585901"/>
              <a:ext cx="6788313" cy="538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8" name="Google Shape;128;p6"/>
            <p:cNvSpPr txBox="1"/>
            <p:nvPr/>
          </p:nvSpPr>
          <p:spPr>
            <a:xfrm>
              <a:off x="1177850" y="2310754"/>
              <a:ext cx="2174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"S</a:t>
              </a:r>
              <a:r>
                <a:rPr b="1" lang="lv" sz="1500">
                  <a:latin typeface="Comfortaa"/>
                  <a:ea typeface="Comfortaa"/>
                  <a:cs typeface="Comfortaa"/>
                  <a:sym typeface="Comfortaa"/>
                </a:rPr>
                <a:t>mags autisms</a:t>
              </a: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”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29" name="Google Shape;129;p6"/>
            <p:cNvSpPr txBox="1"/>
            <p:nvPr/>
          </p:nvSpPr>
          <p:spPr>
            <a:xfrm>
              <a:off x="3484650" y="2310744"/>
              <a:ext cx="2174700" cy="64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"</a:t>
              </a:r>
              <a:r>
                <a:rPr b="1" lang="lv" sz="1500">
                  <a:latin typeface="Comfortaa"/>
                  <a:ea typeface="Comfortaa"/>
                  <a:cs typeface="Comfortaa"/>
                  <a:sym typeface="Comfortaa"/>
                </a:rPr>
                <a:t>Vidēji smags autisms</a:t>
              </a: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”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30" name="Google Shape;130;p6"/>
            <p:cNvSpPr txBox="1"/>
            <p:nvPr/>
          </p:nvSpPr>
          <p:spPr>
            <a:xfrm>
              <a:off x="5791450" y="2310751"/>
              <a:ext cx="2174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"</a:t>
              </a:r>
              <a:r>
                <a:rPr b="1" lang="lv" sz="1500">
                  <a:latin typeface="Comfortaa"/>
                  <a:ea typeface="Comfortaa"/>
                  <a:cs typeface="Comfortaa"/>
                  <a:sym typeface="Comfortaa"/>
                </a:rPr>
                <a:t>Viegls autisms</a:t>
              </a: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”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131" name="Google Shape;131;p6"/>
          <p:cNvSpPr txBox="1"/>
          <p:nvPr/>
        </p:nvSpPr>
        <p:spPr>
          <a:xfrm>
            <a:off x="651450" y="3131075"/>
            <a:ext cx="78411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lv" sz="1800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Autisma spektrs nav lineārs, un cilvēks ar autismu nav punkts uz līnijas!</a:t>
            </a:r>
            <a:endParaRPr b="0" i="0" sz="1400" u="none" cap="none" strike="noStrike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32" name="Google Shape;132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6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"/>
          <p:cNvSpPr txBox="1"/>
          <p:nvPr/>
        </p:nvSpPr>
        <p:spPr>
          <a:xfrm>
            <a:off x="1626974" y="4331475"/>
            <a:ext cx="25719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lv" sz="1300">
                <a:solidFill>
                  <a:srgbClr val="07121F"/>
                </a:solidFill>
                <a:latin typeface="Comfortaa"/>
                <a:ea typeface="Comfortaa"/>
                <a:cs typeface="Comfortaa"/>
                <a:sym typeface="Comfortaa"/>
              </a:rPr>
              <a:t>Ar autismu saistītās iezīmes</a:t>
            </a:r>
            <a:endParaRPr b="1" i="0" sz="1300" u="none" cap="none" strike="noStrike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39" name="Google Shape;139;p7"/>
          <p:cNvSpPr txBox="1"/>
          <p:nvPr/>
        </p:nvSpPr>
        <p:spPr>
          <a:xfrm>
            <a:off x="4572000" y="4331475"/>
            <a:ext cx="34359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lv" sz="1300">
                <a:solidFill>
                  <a:srgbClr val="07121F"/>
                </a:solidFill>
                <a:latin typeface="Comfortaa"/>
                <a:ea typeface="Comfortaa"/>
                <a:cs typeface="Comfortaa"/>
                <a:sym typeface="Comfortaa"/>
              </a:rPr>
              <a:t>Piemērs, kā varētu izskatīties cilvēka ar autismu grūtību profils</a:t>
            </a:r>
            <a:endParaRPr b="1" i="0" sz="1300" u="none" cap="none" strike="noStrike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40" name="Google Shape;140;p7"/>
          <p:cNvGrpSpPr/>
          <p:nvPr/>
        </p:nvGrpSpPr>
        <p:grpSpPr>
          <a:xfrm>
            <a:off x="1352660" y="1211112"/>
            <a:ext cx="6438681" cy="3120375"/>
            <a:chOff x="1113294" y="1401962"/>
            <a:chExt cx="6438681" cy="3120375"/>
          </a:xfrm>
        </p:grpSpPr>
        <p:pic>
          <p:nvPicPr>
            <p:cNvPr id="141" name="Google Shape;141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91975" y="1432140"/>
              <a:ext cx="3060000" cy="30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2" name="Google Shape;142;p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13294" y="1401962"/>
              <a:ext cx="3120375" cy="31203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3" name="Google Shape;143;p7"/>
          <p:cNvSpPr txBox="1"/>
          <p:nvPr/>
        </p:nvSpPr>
        <p:spPr>
          <a:xfrm>
            <a:off x="960150" y="764700"/>
            <a:ext cx="72237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lv" sz="230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Kā patiesībā izskatās autisma spektrs</a:t>
            </a:r>
            <a:endParaRPr b="1" i="0" sz="13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44" name="Google Shape;144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7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"/>
          <p:cNvSpPr txBox="1"/>
          <p:nvPr>
            <p:ph idx="1" type="body"/>
          </p:nvPr>
        </p:nvSpPr>
        <p:spPr>
          <a:xfrm>
            <a:off x="920100" y="748050"/>
            <a:ext cx="7303800" cy="41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 u="sng"/>
              <a:t>Sociālās un komunikācijas grūtības</a:t>
            </a:r>
            <a:endParaRPr sz="1800" u="sng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Sociālās izpratnes trūkums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Grūtības ar savstarpēju sociālo un emocionālo mijiedarbību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Grūtības attiecību veidošanā, uzturēšanā un izpratnē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Atipiska neverbālā komunikācija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Netipisks valodas lietojums, sākot no pilnīga mutvārdu komunikācijas trūkuma līdz netipiskiem runas modeļiem</a:t>
            </a:r>
            <a:endParaRPr sz="1800" u="sng"/>
          </a:p>
        </p:txBody>
      </p:sp>
      <p:pic>
        <p:nvPicPr>
          <p:cNvPr descr="C:\Users\Dekaplus\Desktop\erasmus+ new logo.jpg" id="151" name="Google Shape;15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8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"/>
          <p:cNvSpPr txBox="1"/>
          <p:nvPr>
            <p:ph idx="1" type="body"/>
          </p:nvPr>
        </p:nvSpPr>
        <p:spPr>
          <a:xfrm>
            <a:off x="1141350" y="651500"/>
            <a:ext cx="6861300" cy="4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lv" sz="1800" u="sng"/>
              <a:t>Atkārtojoša uzvedība</a:t>
            </a:r>
            <a:endParaRPr sz="1800" u="sng"/>
          </a:p>
          <a:p>
            <a:pPr indent="-3619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100"/>
              <a:buChar char="•"/>
            </a:pPr>
            <a:r>
              <a:rPr lang="lv" sz="1800"/>
              <a:t>Atkārtotas un stereotipiskas ķermeņa kustības</a:t>
            </a:r>
            <a:endParaRPr sz="1800"/>
          </a:p>
          <a:p>
            <a:pPr indent="-3619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100"/>
              <a:buChar char="•"/>
            </a:pPr>
            <a:r>
              <a:rPr lang="lv" sz="1800"/>
              <a:t>Šaurs fokuss uz vienu vai vairākām īpašām interesēm</a:t>
            </a:r>
            <a:endParaRPr sz="1800"/>
          </a:p>
          <a:p>
            <a:pPr indent="-3619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100"/>
              <a:buChar char="•"/>
            </a:pPr>
            <a:r>
              <a:rPr lang="lv" sz="1800"/>
              <a:t>Neparasta aizraušanās ar priekšmetiem, to daļām vai noteiktiem sensoriem stimuliem</a:t>
            </a:r>
            <a:endParaRPr sz="1800"/>
          </a:p>
          <a:p>
            <a:pPr indent="-3619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100"/>
              <a:buChar char="•"/>
            </a:pPr>
            <a:r>
              <a:rPr lang="lv" sz="1800"/>
              <a:t>Grūtības pielāgoties jauniem apstākļiem, kas izraisa satraukumu</a:t>
            </a:r>
            <a:endParaRPr sz="1800"/>
          </a:p>
          <a:p>
            <a:pPr indent="-361950" lvl="0" marL="4572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100"/>
              <a:buChar char="•"/>
            </a:pPr>
            <a:r>
              <a:rPr lang="lv" sz="1800"/>
              <a:t>Izteikta uzvedības neelastība</a:t>
            </a:r>
            <a:endParaRPr sz="1800"/>
          </a:p>
        </p:txBody>
      </p:sp>
      <p:pic>
        <p:nvPicPr>
          <p:cNvPr descr="C:\Users\Dekaplus\Desktop\erasmus+ new logo.jpg" id="158" name="Google Shape;15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9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AutoNum type="arabicPeriod"/>
            </a:pPr>
            <a:r>
              <a:rPr b="1" lang="lv">
                <a:solidFill>
                  <a:srgbClr val="002060"/>
                </a:solidFill>
              </a:rPr>
              <a:t>modulis: Vispārīga informācija par autisma spektru</a:t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