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433" r:id="rId3"/>
    <p:sldId id="260" r:id="rId4"/>
    <p:sldId id="314" r:id="rId5"/>
    <p:sldId id="315" r:id="rId6"/>
    <p:sldId id="325" r:id="rId7"/>
    <p:sldId id="429" r:id="rId8"/>
    <p:sldId id="283" r:id="rId9"/>
    <p:sldId id="282" r:id="rId10"/>
    <p:sldId id="262" r:id="rId11"/>
    <p:sldId id="298" r:id="rId12"/>
    <p:sldId id="301" r:id="rId13"/>
    <p:sldId id="425" r:id="rId14"/>
    <p:sldId id="261" r:id="rId15"/>
    <p:sldId id="428" r:id="rId16"/>
    <p:sldId id="426" r:id="rId17"/>
    <p:sldId id="430" r:id="rId18"/>
    <p:sldId id="263" r:id="rId19"/>
    <p:sldId id="423" r:id="rId20"/>
    <p:sldId id="424" r:id="rId21"/>
    <p:sldId id="299" r:id="rId22"/>
    <p:sldId id="272" r:id="rId23"/>
    <p:sldId id="292" r:id="rId24"/>
    <p:sldId id="309" r:id="rId25"/>
    <p:sldId id="300" r:id="rId26"/>
    <p:sldId id="415" r:id="rId27"/>
    <p:sldId id="414" r:id="rId28"/>
    <p:sldId id="287" r:id="rId29"/>
    <p:sldId id="355" r:id="rId30"/>
    <p:sldId id="378" r:id="rId31"/>
    <p:sldId id="380" r:id="rId32"/>
    <p:sldId id="383" r:id="rId33"/>
    <p:sldId id="385" r:id="rId34"/>
    <p:sldId id="388" r:id="rId35"/>
    <p:sldId id="390" r:id="rId36"/>
    <p:sldId id="395" r:id="rId37"/>
    <p:sldId id="396" r:id="rId38"/>
    <p:sldId id="398" r:id="rId39"/>
    <p:sldId id="399" r:id="rId40"/>
    <p:sldId id="401" r:id="rId41"/>
    <p:sldId id="403" r:id="rId42"/>
    <p:sldId id="404" r:id="rId43"/>
    <p:sldId id="412" r:id="rId44"/>
    <p:sldId id="269" r:id="rId45"/>
    <p:sldId id="432" r:id="rId46"/>
    <p:sldId id="431" r:id="rId47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31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>
            <a:extLst>
              <a:ext uri="{FF2B5EF4-FFF2-40B4-BE49-F238E27FC236}">
                <a16:creationId xmlns:a16="http://schemas.microsoft.com/office/drawing/2014/main" id="{ED97B631-530C-565D-6657-FC365C4B7802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lv-LV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lv-LV"/>
          </a:p>
        </p:txBody>
      </p:sp>
      <p:sp>
        <p:nvSpPr>
          <p:cNvPr id="3" name="Datuma vietturis 2">
            <a:extLst>
              <a:ext uri="{FF2B5EF4-FFF2-40B4-BE49-F238E27FC236}">
                <a16:creationId xmlns:a16="http://schemas.microsoft.com/office/drawing/2014/main" id="{61506AB0-1DFB-51E6-81CF-53F19EF6F4C9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lv-LV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D3CD904B-DFAD-4E4D-8B01-E35E8957E2CE}" type="datetime1">
              <a:rPr lang="lv-LV"/>
              <a:pPr lvl="0"/>
              <a:t>15.12.2022</a:t>
            </a:fld>
            <a:endParaRPr lang="lv-LV"/>
          </a:p>
        </p:txBody>
      </p:sp>
      <p:sp>
        <p:nvSpPr>
          <p:cNvPr id="4" name="Slaida attēla vietturis 3">
            <a:extLst>
              <a:ext uri="{FF2B5EF4-FFF2-40B4-BE49-F238E27FC236}">
                <a16:creationId xmlns:a16="http://schemas.microsoft.com/office/drawing/2014/main" id="{94634E24-2463-85DF-39B4-1126D80E3D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Piezīmju vietturis 4">
            <a:extLst>
              <a:ext uri="{FF2B5EF4-FFF2-40B4-BE49-F238E27FC236}">
                <a16:creationId xmlns:a16="http://schemas.microsoft.com/office/drawing/2014/main" id="{E40D6D3B-5332-AEB1-05BF-44A7E81CC54D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12B58605-A1EA-017C-24F4-8BEE0D056853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lv-LV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08ACDE9E-E9D3-5316-E3C9-C99F4B6B4C6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lv-LV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23DD6FCF-1EFE-42C6-AF39-B48A882E8730}" type="slidenum"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33926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lv-LV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lv-LV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lv-LV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lv-LV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lv-LV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D19330-C33C-2BA9-E95A-3A6B545F94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EA3DFB-2649-899C-FE25-7CBBE23C2AB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1CC54D-C73D-5850-D16C-8314A95BAC6E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1401E01-1640-483F-9896-7304376AD2A3}" type="slidenum">
              <a:t>3</a:t>
            </a:fld>
            <a:endParaRPr lang="lv-LV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5014B8-F692-41A2-A6A5-53B46701B8E1}" type="slidenum">
              <a:rPr lang="lv-LV" altLang="lv-LV"/>
              <a:pPr/>
              <a:t>6</a:t>
            </a:fld>
            <a:endParaRPr lang="lv-LV" altLang="lv-LV"/>
          </a:p>
        </p:txBody>
      </p:sp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altLang="lv-LV"/>
          </a:p>
        </p:txBody>
      </p:sp>
      <p:sp>
        <p:nvSpPr>
          <p:cNvPr id="102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FB82D241-D837-46AF-AACD-521B75AC3A82}" type="slidenum">
              <a:rPr lang="lv-LV" altLang="lv-LV" sz="1200"/>
              <a:pPr algn="r"/>
              <a:t>6</a:t>
            </a:fld>
            <a:endParaRPr lang="lv-LV" altLang="lv-LV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EB7D84-0FB3-B65C-D392-4009F43C1E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8158E3-D811-6DD3-B824-B8311916EA9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04FB89-9E0D-1CE1-AF53-146D1BD25F10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13A0084-3CBF-4A17-AAA3-A2295F9A7629}" type="slidenum">
              <a:t>14</a:t>
            </a:fld>
            <a:endParaRPr lang="lv-LV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164D37-028E-ADC9-C7E3-8243826A93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B6B4CD-0C01-7F42-3485-4D9AA6BB9ED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172A63-ADAB-B0CF-BF32-287C5AB69C01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F50BC38-EAAB-4182-AAF1-559317838D53}" type="slidenum">
              <a:t>21</a:t>
            </a:fld>
            <a:endParaRPr lang="lv-LV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12F5E973-909A-8B54-B380-F867772423D8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D89A5A0-7C8A-4B79-B313-C0BC296F28E8}" type="slidenum">
              <a:t>30</a:t>
            </a:fld>
            <a:endParaRPr lang="lv-LV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083EFA-0894-3E47-F48C-90C7AFDD09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8E97F2-1FA8-A8F9-A1C8-E8FB19D9C62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lv-LV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9F1B6D99-4749-7012-CFCA-D8F615227E7B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48A5467-F4BF-48A1-99AA-234725C106A0}" type="slidenum">
              <a:t>31</a:t>
            </a:fld>
            <a:endParaRPr lang="lv-LV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A1F65B-CB69-817B-15A7-D6041E7E9A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64B4A0-04EA-483C-6740-82CED1F2110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lv-LV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B35EED49-7501-8B25-00CA-29AF47AA179E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AC87786-7ECE-4A29-89DB-D2618031EC19}" type="slidenum">
              <a:t>32</a:t>
            </a:fld>
            <a:endParaRPr lang="lv-LV" sz="12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7E1208-F492-1B14-9B33-B9D9B9DB58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24A346-E6D8-49DF-8080-CFE18AB7E1B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lv-LV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9777405F-D3E8-9D70-012F-46A8F61E1F76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BF8FB8D-A048-4500-B3F3-C0F7C0CCA24B}" type="slidenum">
              <a:t>41</a:t>
            </a:fld>
            <a:endParaRPr lang="lv-LV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322A19-9B94-04E5-2030-37E9C271EB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3A9209-0738-893E-0E85-90481039A89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lv-LV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C94B216B-ACDD-F5CE-4C54-8ED08D371716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21E9BF3-44EC-4236-8780-48ED75CFFB94}" type="slidenum">
              <a:t>42</a:t>
            </a:fld>
            <a:endParaRPr lang="lv-LV" sz="12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091194-4A34-FF58-4E35-645C43A1FE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EBBF8A-ABB8-C341-0BA7-357BA70102A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lv-LV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4FE57-F28C-A73D-744F-394710B4121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54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E60BB4-1845-CEEC-E7AB-0412595E231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56160-01E9-1735-6ED9-F104F9FD91D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8743411-DE19-432C-913C-0255F99630BA}" type="datetime1">
              <a:rPr lang="en-US"/>
              <a:pPr lvl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6DE20-16AA-22E1-E3C0-605235607F7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213DCC-A7E9-DB07-0F1E-C0889B08B82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F32DE1F-D075-4E5E-BE42-D680AEFAED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4791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333B4-3F7A-993F-5121-F29156BB7F7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6BEC7A-08F1-883C-0633-6A00B7B2DEE4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BC254-87CE-65EB-7CDF-187E5477586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03FA92B-AAF7-442E-B78A-4461212BDA82}" type="datetime1">
              <a:rPr lang="en-US"/>
              <a:pPr lvl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C3EFA-EA1D-C0DD-536C-35451046D31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B4AD9-D120-2E71-9E1C-C3B013853B7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D629D93-33E6-4F7F-B58E-0262077DE9A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799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DEDF84-C8F4-DC5F-CC26-A867ABE7D525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949864-2361-79EF-BC41-4B3F5CFE648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9DB77-7B7C-04BF-5935-1E4B62F3193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523539" y="6324603"/>
            <a:ext cx="2560219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2E7E40AA-FFC4-4FF2-9752-CCC3154A0C1B}" type="datetime1">
              <a:rPr lang="en-US"/>
              <a:pPr lvl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E2BD6-143B-FE74-5B76-E19B5EAE16D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267203" y="6319839"/>
            <a:ext cx="3982778" cy="36512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107CC-70A9-E499-7967-3AC5AE5B1D4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3F9C31E-7228-4245-96E4-7059F9E5AED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6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51723-D776-E411-8E99-04772BD4660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B1C38-788F-726C-E8F2-C58F764E7BB9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AFDC3-FB36-36F0-0C33-FD5B5FFED15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6E3508B-CBC8-4C0B-A130-FD393C56213F}" type="datetime1">
              <a:rPr lang="en-US"/>
              <a:pPr lvl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03D1B-F796-7FF3-40BB-A4C95EE8E9E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B52F88-DF67-1DAF-661D-A0C387337E9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B1754DE-26BB-40DB-B2D9-2A4A6B7523E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46925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E75BA-AACC-BB7D-80D8-B307B57805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1709735"/>
            <a:ext cx="10890247" cy="285273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04230E-6F87-0FB5-27A5-5290AF0F7B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4589465"/>
            <a:ext cx="10890247" cy="150018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B1FFE0-AB7B-22EE-AB3E-9F6CE61593F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F3942D6-599C-4560-9AC4-938FB70D462C}" type="datetime1">
              <a:rPr lang="en-US"/>
              <a:pPr lvl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5BD5B-E3F8-0BD3-CE6B-EB9253D1E49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71167-A304-0277-B767-8671E4337CD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6BA4A5F-759E-43A1-BB41-2F4E09856AB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98694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B1A89-3B17-C9B9-ED0F-171B979CAD2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CFDBC-5570-DF7F-1A09-1ABF3A8FDA8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825627"/>
            <a:ext cx="5562596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EF009D-3A5F-7F0F-C0CB-10A79008A705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5B206B-99FC-2DD9-8A46-5A1AE3A7491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431425E-83D8-41EB-BD58-FCE3B5D2522A}" type="datetime1">
              <a:rPr lang="en-US"/>
              <a:pPr lvl="0"/>
              <a:t>12/15/2022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4A5D93-CBB8-BCC7-5643-F5A7E64E9FB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295127-7E48-6EAB-7BA1-A8E747E3D88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906C476-4AF4-4124-97B6-122D6F20CF6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47241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7B33C-95EB-BD77-22DF-41A6011B7C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3F4714-404D-20A7-0402-4B99E05CDB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820863"/>
            <a:ext cx="5157782" cy="1150936"/>
          </a:xfrm>
        </p:spPr>
        <p:txBody>
          <a:bodyPr anchor="b"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163113-A32C-53D4-C831-BBB7C858D74B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3101973"/>
            <a:ext cx="5157782" cy="308769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AA55E8-3A82-6CD2-2985-6DB2992C2B8D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820863"/>
            <a:ext cx="5183184" cy="1150936"/>
          </a:xfrm>
        </p:spPr>
        <p:txBody>
          <a:bodyPr anchor="b"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0ECFB5-576B-5F2E-D113-5D6A4C0108C0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3101973"/>
            <a:ext cx="5183184" cy="308769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DD6156-62AE-5E6D-95C1-801586A6BD8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1484C4B-5B41-4F50-B9DD-4A0B252B2B51}" type="datetime1">
              <a:rPr lang="en-US"/>
              <a:pPr lvl="0"/>
              <a:t>12/15/2022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5267F7-6969-C9BD-5F71-FACA693FE58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E8BD5C-BB60-C0E2-B6C5-6A2E5CFD522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54F4237-5095-4764-95EF-76B49EE09E9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00827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E71D3-51E9-7F44-CCF3-25BD8B8BD4E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4948B8-195E-D140-B9C0-2B51E219118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CCFD1CA-82F1-4CE5-BB24-9B0ADC914CCE}" type="datetime1">
              <a:rPr lang="en-US"/>
              <a:pPr lvl="0"/>
              <a:t>12/15/2022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326E71-13BE-70E4-83CA-0F7A4A2BCBC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A9F3DC-AA00-274A-DAD8-A45FDA07F35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321BFA1-3147-4864-862F-E003B0D0316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857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EB06F1-F882-EEB1-9A34-600DD764F8E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2375D35-BCD8-48BF-906A-AD4D3771586B}" type="datetime1">
              <a:rPr lang="en-US"/>
              <a:pPr lvl="0"/>
              <a:t>12/15/2022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1BB5B4-4242-FFDF-49FA-98D85F3D51D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FEBFD5-396A-7A61-881A-113538A7700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A99AB91-0C53-423C-B545-52ADA51A1EA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7175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24A15-68DE-2EFA-8DF2-A37868E403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685800"/>
            <a:ext cx="3932240" cy="1981203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AA331-51AB-276C-7B2B-F5EC42A1FE6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685800"/>
            <a:ext cx="6172200" cy="517524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255C1B-560D-4207-87CE-29124739F51C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971800"/>
            <a:ext cx="3932240" cy="28971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FB658-A096-515A-36D3-7D8DD0F9DAD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D22FE6D-1F92-462B-8751-0CD5B13769AB}" type="datetime1">
              <a:rPr lang="en-US"/>
              <a:pPr lvl="0"/>
              <a:t>12/15/2022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34834-1707-3B59-13AA-2E8A68D3B6B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0D96A-35A2-44F8-BA01-B2FB9C1CE0C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45A992D-EFC4-4C02-9FA2-AFB243023AC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887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35822-B0E0-FE67-8DC3-D7A195CE47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685800"/>
            <a:ext cx="3932240" cy="2209803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D19F5A-1590-CCE4-BD8D-6AD4BAB4337E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685800"/>
            <a:ext cx="6172200" cy="5175247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078952-9B62-C50B-BD26-4B85B16EF7CB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971800"/>
            <a:ext cx="3932240" cy="28971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AB4D35-E38B-9F81-37FD-38C56B6FC3D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A2CCA40-7A2B-406F-8A95-DD1C65C8DCB5}" type="datetime1">
              <a:rPr lang="en-US"/>
              <a:pPr lvl="0"/>
              <a:t>12/15/2022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50BBB3-767D-7ED2-D83C-EDF10ED9801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A6ECF5-74D0-351B-3C9E-69DBEA44F17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31B4F23-C7DD-46C2-AAAB-86C955096D5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73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4">
            <a:extLst>
              <a:ext uri="{FF2B5EF4-FFF2-40B4-BE49-F238E27FC236}">
                <a16:creationId xmlns:a16="http://schemas.microsoft.com/office/drawing/2014/main" id="{4C219655-C0B6-33BC-F32C-C65C4B4EB88F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8DAC43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venir Next LT Pro"/>
            </a:endParaRPr>
          </a:p>
        </p:txBody>
      </p:sp>
      <p:grpSp>
        <p:nvGrpSpPr>
          <p:cNvPr id="3" name="Group 79">
            <a:extLst>
              <a:ext uri="{FF2B5EF4-FFF2-40B4-BE49-F238E27FC236}">
                <a16:creationId xmlns:a16="http://schemas.microsoft.com/office/drawing/2014/main" id="{EC74822A-8C5F-2D45-43CE-8651C0DC25D6}"/>
              </a:ext>
            </a:extLst>
          </p:cNvPr>
          <p:cNvGrpSpPr/>
          <p:nvPr/>
        </p:nvGrpSpPr>
        <p:grpSpPr>
          <a:xfrm>
            <a:off x="-11411" y="0"/>
            <a:ext cx="12214828" cy="6858000"/>
            <a:chOff x="-11411" y="0"/>
            <a:chExt cx="12214828" cy="6858000"/>
          </a:xfrm>
        </p:grpSpPr>
        <p:cxnSp>
          <p:nvCxnSpPr>
            <p:cNvPr id="4" name="Straight Connector 80">
              <a:extLst>
                <a:ext uri="{FF2B5EF4-FFF2-40B4-BE49-F238E27FC236}">
                  <a16:creationId xmlns:a16="http://schemas.microsoft.com/office/drawing/2014/main" id="{9481584F-6AC6-099C-9A94-F79D9A06AE12}"/>
                </a:ext>
              </a:extLst>
            </p:cNvPr>
            <p:cNvCxnSpPr/>
            <p:nvPr/>
          </p:nvCxnSpPr>
          <p:spPr>
            <a:xfrm>
              <a:off x="-11411" y="6686284"/>
              <a:ext cx="12191996" cy="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20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5" name="Straight Connector 81">
              <a:extLst>
                <a:ext uri="{FF2B5EF4-FFF2-40B4-BE49-F238E27FC236}">
                  <a16:creationId xmlns:a16="http://schemas.microsoft.com/office/drawing/2014/main" id="{9CEA964C-E9B9-2BB4-8C91-052AB5EA7BB1}"/>
                </a:ext>
              </a:extLst>
            </p:cNvPr>
            <p:cNvCxnSpPr/>
            <p:nvPr/>
          </p:nvCxnSpPr>
          <p:spPr>
            <a:xfrm>
              <a:off x="-5202" y="0"/>
              <a:ext cx="0" cy="685800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20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6" name="Straight Connector 82">
              <a:extLst>
                <a:ext uri="{FF2B5EF4-FFF2-40B4-BE49-F238E27FC236}">
                  <a16:creationId xmlns:a16="http://schemas.microsoft.com/office/drawing/2014/main" id="{1C52CCBC-54DD-451B-3620-45ADB9C67BE8}"/>
                </a:ext>
              </a:extLst>
            </p:cNvPr>
            <p:cNvCxnSpPr/>
            <p:nvPr/>
          </p:nvCxnSpPr>
          <p:spPr>
            <a:xfrm>
              <a:off x="11988058" y="0"/>
              <a:ext cx="0" cy="685800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20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7" name="Straight Connector 83">
              <a:extLst>
                <a:ext uri="{FF2B5EF4-FFF2-40B4-BE49-F238E27FC236}">
                  <a16:creationId xmlns:a16="http://schemas.microsoft.com/office/drawing/2014/main" id="{49D2674D-A718-0D05-5CEB-0C9D9558E767}"/>
                </a:ext>
              </a:extLst>
            </p:cNvPr>
            <p:cNvCxnSpPr/>
            <p:nvPr/>
          </p:nvCxnSpPr>
          <p:spPr>
            <a:xfrm>
              <a:off x="187333" y="0"/>
              <a:ext cx="0" cy="685800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20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8" name="Straight Connector 84">
              <a:extLst>
                <a:ext uri="{FF2B5EF4-FFF2-40B4-BE49-F238E27FC236}">
                  <a16:creationId xmlns:a16="http://schemas.microsoft.com/office/drawing/2014/main" id="{063A94A2-C486-857E-07F6-283D1F3522BD}"/>
                </a:ext>
              </a:extLst>
            </p:cNvPr>
            <p:cNvCxnSpPr/>
            <p:nvPr/>
          </p:nvCxnSpPr>
          <p:spPr>
            <a:xfrm>
              <a:off x="1186763" y="0"/>
              <a:ext cx="0" cy="685800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20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9" name="Straight Connector 85">
              <a:extLst>
                <a:ext uri="{FF2B5EF4-FFF2-40B4-BE49-F238E27FC236}">
                  <a16:creationId xmlns:a16="http://schemas.microsoft.com/office/drawing/2014/main" id="{E0AD49FF-45D2-4CF4-DAF3-B6378FB44DBF}"/>
                </a:ext>
              </a:extLst>
            </p:cNvPr>
            <p:cNvCxnSpPr/>
            <p:nvPr/>
          </p:nvCxnSpPr>
          <p:spPr>
            <a:xfrm>
              <a:off x="2186202" y="0"/>
              <a:ext cx="0" cy="685800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20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10" name="Straight Connector 86">
              <a:extLst>
                <a:ext uri="{FF2B5EF4-FFF2-40B4-BE49-F238E27FC236}">
                  <a16:creationId xmlns:a16="http://schemas.microsoft.com/office/drawing/2014/main" id="{3A253B74-85D0-CEFC-0624-CEF38BAC88AA}"/>
                </a:ext>
              </a:extLst>
            </p:cNvPr>
            <p:cNvCxnSpPr/>
            <p:nvPr/>
          </p:nvCxnSpPr>
          <p:spPr>
            <a:xfrm>
              <a:off x="3185641" y="0"/>
              <a:ext cx="0" cy="685800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20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11" name="Straight Connector 88">
              <a:extLst>
                <a:ext uri="{FF2B5EF4-FFF2-40B4-BE49-F238E27FC236}">
                  <a16:creationId xmlns:a16="http://schemas.microsoft.com/office/drawing/2014/main" id="{A3385F55-392C-6511-175C-5CE4F3081A59}"/>
                </a:ext>
              </a:extLst>
            </p:cNvPr>
            <p:cNvCxnSpPr/>
            <p:nvPr/>
          </p:nvCxnSpPr>
          <p:spPr>
            <a:xfrm>
              <a:off x="4185080" y="0"/>
              <a:ext cx="0" cy="685800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20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12" name="Straight Connector 89">
              <a:extLst>
                <a:ext uri="{FF2B5EF4-FFF2-40B4-BE49-F238E27FC236}">
                  <a16:creationId xmlns:a16="http://schemas.microsoft.com/office/drawing/2014/main" id="{D0ACBC86-DCD1-C5E3-C597-82DEB00BCFB1}"/>
                </a:ext>
              </a:extLst>
            </p:cNvPr>
            <p:cNvCxnSpPr/>
            <p:nvPr/>
          </p:nvCxnSpPr>
          <p:spPr>
            <a:xfrm>
              <a:off x="5184519" y="0"/>
              <a:ext cx="0" cy="685800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20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13" name="Straight Connector 90">
              <a:extLst>
                <a:ext uri="{FF2B5EF4-FFF2-40B4-BE49-F238E27FC236}">
                  <a16:creationId xmlns:a16="http://schemas.microsoft.com/office/drawing/2014/main" id="{7C4B645B-AE07-10CC-13E6-0888478FBDE5}"/>
                </a:ext>
              </a:extLst>
            </p:cNvPr>
            <p:cNvCxnSpPr/>
            <p:nvPr/>
          </p:nvCxnSpPr>
          <p:spPr>
            <a:xfrm>
              <a:off x="6183959" y="0"/>
              <a:ext cx="0" cy="685800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20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14" name="Straight Connector 91">
              <a:extLst>
                <a:ext uri="{FF2B5EF4-FFF2-40B4-BE49-F238E27FC236}">
                  <a16:creationId xmlns:a16="http://schemas.microsoft.com/office/drawing/2014/main" id="{BA28376F-E6AB-3A11-A7B4-3E2A40AB25B2}"/>
                </a:ext>
              </a:extLst>
            </p:cNvPr>
            <p:cNvCxnSpPr/>
            <p:nvPr/>
          </p:nvCxnSpPr>
          <p:spPr>
            <a:xfrm>
              <a:off x="7183398" y="0"/>
              <a:ext cx="0" cy="685800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20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15" name="Straight Connector 92">
              <a:extLst>
                <a:ext uri="{FF2B5EF4-FFF2-40B4-BE49-F238E27FC236}">
                  <a16:creationId xmlns:a16="http://schemas.microsoft.com/office/drawing/2014/main" id="{D4567546-64D6-3DF1-F9C5-D196134624EB}"/>
                </a:ext>
              </a:extLst>
            </p:cNvPr>
            <p:cNvCxnSpPr/>
            <p:nvPr/>
          </p:nvCxnSpPr>
          <p:spPr>
            <a:xfrm>
              <a:off x="8182828" y="0"/>
              <a:ext cx="0" cy="685800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20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16" name="Straight Connector 93">
              <a:extLst>
                <a:ext uri="{FF2B5EF4-FFF2-40B4-BE49-F238E27FC236}">
                  <a16:creationId xmlns:a16="http://schemas.microsoft.com/office/drawing/2014/main" id="{D45DFBC1-8E06-F5CA-CBAE-0B488988BBCF}"/>
                </a:ext>
              </a:extLst>
            </p:cNvPr>
            <p:cNvCxnSpPr/>
            <p:nvPr/>
          </p:nvCxnSpPr>
          <p:spPr>
            <a:xfrm>
              <a:off x="9182267" y="0"/>
              <a:ext cx="0" cy="685800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20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17" name="Straight Connector 94">
              <a:extLst>
                <a:ext uri="{FF2B5EF4-FFF2-40B4-BE49-F238E27FC236}">
                  <a16:creationId xmlns:a16="http://schemas.microsoft.com/office/drawing/2014/main" id="{883A2B84-F312-6269-DEE4-0E8BD942C0FA}"/>
                </a:ext>
              </a:extLst>
            </p:cNvPr>
            <p:cNvCxnSpPr/>
            <p:nvPr/>
          </p:nvCxnSpPr>
          <p:spPr>
            <a:xfrm>
              <a:off x="10181706" y="0"/>
              <a:ext cx="0" cy="685800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20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18" name="Straight Connector 95">
              <a:extLst>
                <a:ext uri="{FF2B5EF4-FFF2-40B4-BE49-F238E27FC236}">
                  <a16:creationId xmlns:a16="http://schemas.microsoft.com/office/drawing/2014/main" id="{D0847B94-70D8-CFCD-8542-5A2B13D33F48}"/>
                </a:ext>
              </a:extLst>
            </p:cNvPr>
            <p:cNvCxnSpPr/>
            <p:nvPr/>
          </p:nvCxnSpPr>
          <p:spPr>
            <a:xfrm>
              <a:off x="11181146" y="0"/>
              <a:ext cx="0" cy="685800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20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19" name="Straight Connector 96">
              <a:extLst>
                <a:ext uri="{FF2B5EF4-FFF2-40B4-BE49-F238E27FC236}">
                  <a16:creationId xmlns:a16="http://schemas.microsoft.com/office/drawing/2014/main" id="{E3636516-D08C-8F21-CE57-72B36E5B19EC}"/>
                </a:ext>
              </a:extLst>
            </p:cNvPr>
            <p:cNvCxnSpPr/>
            <p:nvPr/>
          </p:nvCxnSpPr>
          <p:spPr>
            <a:xfrm>
              <a:off x="12180585" y="0"/>
              <a:ext cx="0" cy="685800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20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20" name="Straight Connector 97">
              <a:extLst>
                <a:ext uri="{FF2B5EF4-FFF2-40B4-BE49-F238E27FC236}">
                  <a16:creationId xmlns:a16="http://schemas.microsoft.com/office/drawing/2014/main" id="{506B3FAA-FC1C-36DF-1494-1FD27AC71E2D}"/>
                </a:ext>
              </a:extLst>
            </p:cNvPr>
            <p:cNvCxnSpPr/>
            <p:nvPr/>
          </p:nvCxnSpPr>
          <p:spPr>
            <a:xfrm>
              <a:off x="-5202" y="171715"/>
              <a:ext cx="12192005" cy="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20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21" name="Straight Connector 98">
              <a:extLst>
                <a:ext uri="{FF2B5EF4-FFF2-40B4-BE49-F238E27FC236}">
                  <a16:creationId xmlns:a16="http://schemas.microsoft.com/office/drawing/2014/main" id="{C865D40D-3500-25D0-1BE0-B9FD468B4461}"/>
                </a:ext>
              </a:extLst>
            </p:cNvPr>
            <p:cNvCxnSpPr/>
            <p:nvPr/>
          </p:nvCxnSpPr>
          <p:spPr>
            <a:xfrm>
              <a:off x="-5202" y="728904"/>
              <a:ext cx="12192005" cy="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20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22" name="Straight Connector 99">
              <a:extLst>
                <a:ext uri="{FF2B5EF4-FFF2-40B4-BE49-F238E27FC236}">
                  <a16:creationId xmlns:a16="http://schemas.microsoft.com/office/drawing/2014/main" id="{4B4B5654-BC67-D40B-EFAB-2671C57EBA6E}"/>
                </a:ext>
              </a:extLst>
            </p:cNvPr>
            <p:cNvCxnSpPr/>
            <p:nvPr/>
          </p:nvCxnSpPr>
          <p:spPr>
            <a:xfrm>
              <a:off x="-5202" y="1286094"/>
              <a:ext cx="12192005" cy="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20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23" name="Straight Connector 100">
              <a:extLst>
                <a:ext uri="{FF2B5EF4-FFF2-40B4-BE49-F238E27FC236}">
                  <a16:creationId xmlns:a16="http://schemas.microsoft.com/office/drawing/2014/main" id="{12ECEA0F-DB7B-53F3-F103-AAD897816405}"/>
                </a:ext>
              </a:extLst>
            </p:cNvPr>
            <p:cNvCxnSpPr/>
            <p:nvPr/>
          </p:nvCxnSpPr>
          <p:spPr>
            <a:xfrm>
              <a:off x="-5202" y="1843284"/>
              <a:ext cx="12192005" cy="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20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24" name="Straight Connector 101">
              <a:extLst>
                <a:ext uri="{FF2B5EF4-FFF2-40B4-BE49-F238E27FC236}">
                  <a16:creationId xmlns:a16="http://schemas.microsoft.com/office/drawing/2014/main" id="{49ED6CD7-14C9-9833-9369-B6C64F7BBCAE}"/>
                </a:ext>
              </a:extLst>
            </p:cNvPr>
            <p:cNvCxnSpPr/>
            <p:nvPr/>
          </p:nvCxnSpPr>
          <p:spPr>
            <a:xfrm>
              <a:off x="-5202" y="2400473"/>
              <a:ext cx="12192005" cy="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20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25" name="Straight Connector 102">
              <a:extLst>
                <a:ext uri="{FF2B5EF4-FFF2-40B4-BE49-F238E27FC236}">
                  <a16:creationId xmlns:a16="http://schemas.microsoft.com/office/drawing/2014/main" id="{9ADB1CD8-334B-A05B-2D58-656B97F7EF1F}"/>
                </a:ext>
              </a:extLst>
            </p:cNvPr>
            <p:cNvCxnSpPr/>
            <p:nvPr/>
          </p:nvCxnSpPr>
          <p:spPr>
            <a:xfrm>
              <a:off x="-5202" y="2957663"/>
              <a:ext cx="12192005" cy="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20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26" name="Straight Connector 103">
              <a:extLst>
                <a:ext uri="{FF2B5EF4-FFF2-40B4-BE49-F238E27FC236}">
                  <a16:creationId xmlns:a16="http://schemas.microsoft.com/office/drawing/2014/main" id="{07CE94EF-F716-E310-EB89-CCE2E342075D}"/>
                </a:ext>
              </a:extLst>
            </p:cNvPr>
            <p:cNvCxnSpPr/>
            <p:nvPr/>
          </p:nvCxnSpPr>
          <p:spPr>
            <a:xfrm>
              <a:off x="-5202" y="3514853"/>
              <a:ext cx="12192005" cy="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20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27" name="Straight Connector 104">
              <a:extLst>
                <a:ext uri="{FF2B5EF4-FFF2-40B4-BE49-F238E27FC236}">
                  <a16:creationId xmlns:a16="http://schemas.microsoft.com/office/drawing/2014/main" id="{E26E85ED-75A6-AF93-7B9D-4C9A525092C5}"/>
                </a:ext>
              </a:extLst>
            </p:cNvPr>
            <p:cNvCxnSpPr/>
            <p:nvPr/>
          </p:nvCxnSpPr>
          <p:spPr>
            <a:xfrm>
              <a:off x="-5202" y="4072042"/>
              <a:ext cx="12192005" cy="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20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28" name="Straight Connector 105">
              <a:extLst>
                <a:ext uri="{FF2B5EF4-FFF2-40B4-BE49-F238E27FC236}">
                  <a16:creationId xmlns:a16="http://schemas.microsoft.com/office/drawing/2014/main" id="{7370E713-E196-81DD-894D-31A19BAFD953}"/>
                </a:ext>
              </a:extLst>
            </p:cNvPr>
            <p:cNvCxnSpPr/>
            <p:nvPr/>
          </p:nvCxnSpPr>
          <p:spPr>
            <a:xfrm>
              <a:off x="-5202" y="4629241"/>
              <a:ext cx="12192005" cy="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20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29" name="Straight Connector 106">
              <a:extLst>
                <a:ext uri="{FF2B5EF4-FFF2-40B4-BE49-F238E27FC236}">
                  <a16:creationId xmlns:a16="http://schemas.microsoft.com/office/drawing/2014/main" id="{EB45F48B-E309-8851-6011-B9391F0E74CD}"/>
                </a:ext>
              </a:extLst>
            </p:cNvPr>
            <p:cNvCxnSpPr/>
            <p:nvPr/>
          </p:nvCxnSpPr>
          <p:spPr>
            <a:xfrm>
              <a:off x="-5202" y="5186431"/>
              <a:ext cx="12192005" cy="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20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30" name="Straight Connector 107">
              <a:extLst>
                <a:ext uri="{FF2B5EF4-FFF2-40B4-BE49-F238E27FC236}">
                  <a16:creationId xmlns:a16="http://schemas.microsoft.com/office/drawing/2014/main" id="{B44A24DA-6FCA-67E7-07C0-991628568EE9}"/>
                </a:ext>
              </a:extLst>
            </p:cNvPr>
            <p:cNvCxnSpPr/>
            <p:nvPr/>
          </p:nvCxnSpPr>
          <p:spPr>
            <a:xfrm>
              <a:off x="-5202" y="5743620"/>
              <a:ext cx="12192005" cy="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20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31" name="Straight Connector 108">
              <a:extLst>
                <a:ext uri="{FF2B5EF4-FFF2-40B4-BE49-F238E27FC236}">
                  <a16:creationId xmlns:a16="http://schemas.microsoft.com/office/drawing/2014/main" id="{E14B4827-CBEF-1A58-945B-1C6C333B359C}"/>
                </a:ext>
              </a:extLst>
            </p:cNvPr>
            <p:cNvCxnSpPr/>
            <p:nvPr/>
          </p:nvCxnSpPr>
          <p:spPr>
            <a:xfrm>
              <a:off x="-5202" y="6858000"/>
              <a:ext cx="12192005" cy="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20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32" name="Straight Connector 109">
              <a:extLst>
                <a:ext uri="{FF2B5EF4-FFF2-40B4-BE49-F238E27FC236}">
                  <a16:creationId xmlns:a16="http://schemas.microsoft.com/office/drawing/2014/main" id="{0E4BA342-10A8-2444-6115-D2EE68123988}"/>
                </a:ext>
              </a:extLst>
            </p:cNvPr>
            <p:cNvCxnSpPr/>
            <p:nvPr/>
          </p:nvCxnSpPr>
          <p:spPr>
            <a:xfrm>
              <a:off x="11411" y="6248396"/>
              <a:ext cx="12192006" cy="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20000"/>
                </a:srgbClr>
              </a:solidFill>
              <a:custDash>
                <a:ds d="100000" sp="100000"/>
              </a:custDash>
              <a:miter/>
            </a:ln>
          </p:spPr>
        </p:cxnSp>
      </p:grpSp>
      <p:sp>
        <p:nvSpPr>
          <p:cNvPr id="33" name="Freeform: Shape 148">
            <a:extLst>
              <a:ext uri="{FF2B5EF4-FFF2-40B4-BE49-F238E27FC236}">
                <a16:creationId xmlns:a16="http://schemas.microsoft.com/office/drawing/2014/main" id="{27A96263-DC23-2B44-E90C-88A8BF854D63}"/>
              </a:ext>
            </a:extLst>
          </p:cNvPr>
          <p:cNvSpPr/>
          <p:nvPr/>
        </p:nvSpPr>
        <p:spPr>
          <a:xfrm>
            <a:off x="-6217" y="5014715"/>
            <a:ext cx="2800121" cy="184328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800124"/>
              <a:gd name="f7" fmla="val 1843284"/>
              <a:gd name="f8" fmla="val 375358"/>
              <a:gd name="f9" fmla="val 1505802"/>
              <a:gd name="f10" fmla="val 2462339"/>
              <a:gd name="f11" fmla="val 744579"/>
              <a:gd name="f12" fmla="val 2781298"/>
              <a:gd name="f13" fmla="val 1770066"/>
              <a:gd name="f14" fmla="val 1987869"/>
              <a:gd name="f15" fmla="val 1986195"/>
              <a:gd name="f16" fmla="val 1838711"/>
              <a:gd name="f17" fmla="val 1720801"/>
              <a:gd name="f18" fmla="val 1211248"/>
              <a:gd name="f19" fmla="val 1099494"/>
              <a:gd name="f20" fmla="val 770976"/>
              <a:gd name="f21" fmla="val 375357"/>
              <a:gd name="f22" fmla="val 254668"/>
              <a:gd name="f23" fmla="val 136835"/>
              <a:gd name="f24" fmla="val 783206"/>
              <a:gd name="f25" fmla="val 23030"/>
              <a:gd name="f26" fmla="val 806494"/>
              <a:gd name="f27" fmla="val 812415"/>
              <a:gd name="f28" fmla="val 30983"/>
              <a:gd name="f29" fmla="val 117785"/>
              <a:gd name="f30" fmla="val 13007"/>
              <a:gd name="f31" fmla="val 202473"/>
              <a:gd name="f32" fmla="val 4406"/>
              <a:gd name="f33" fmla="val 288401"/>
              <a:gd name="f34" fmla="+- 0 0 -90"/>
              <a:gd name="f35" fmla="*/ f3 1 2800124"/>
              <a:gd name="f36" fmla="*/ f4 1 1843284"/>
              <a:gd name="f37" fmla="val f5"/>
              <a:gd name="f38" fmla="val f6"/>
              <a:gd name="f39" fmla="val f7"/>
              <a:gd name="f40" fmla="*/ f34 f0 1"/>
              <a:gd name="f41" fmla="+- f39 0 f37"/>
              <a:gd name="f42" fmla="+- f38 0 f37"/>
              <a:gd name="f43" fmla="*/ f40 1 f2"/>
              <a:gd name="f44" fmla="*/ f42 1 2800124"/>
              <a:gd name="f45" fmla="*/ f41 1 1843284"/>
              <a:gd name="f46" fmla="*/ 375358 f42 1"/>
              <a:gd name="f47" fmla="*/ 0 f41 1"/>
              <a:gd name="f48" fmla="*/ 2781298 f42 1"/>
              <a:gd name="f49" fmla="*/ 1770066 f41 1"/>
              <a:gd name="f50" fmla="*/ 2800124 f42 1"/>
              <a:gd name="f51" fmla="*/ 1843284 f41 1"/>
              <a:gd name="f52" fmla="*/ 1987869 f42 1"/>
              <a:gd name="f53" fmla="*/ 1986195 f42 1"/>
              <a:gd name="f54" fmla="*/ 1838711 f41 1"/>
              <a:gd name="f55" fmla="*/ 375357 f42 1"/>
              <a:gd name="f56" fmla="*/ 770976 f41 1"/>
              <a:gd name="f57" fmla="*/ 23030 f42 1"/>
              <a:gd name="f58" fmla="*/ 806494 f41 1"/>
              <a:gd name="f59" fmla="*/ 0 f42 1"/>
              <a:gd name="f60" fmla="*/ 812415 f41 1"/>
              <a:gd name="f61" fmla="*/ 30983 f41 1"/>
              <a:gd name="f62" fmla="*/ 117785 f42 1"/>
              <a:gd name="f63" fmla="*/ 13007 f41 1"/>
              <a:gd name="f64" fmla="+- f43 0 f1"/>
              <a:gd name="f65" fmla="*/ f46 1 2800124"/>
              <a:gd name="f66" fmla="*/ f47 1 1843284"/>
              <a:gd name="f67" fmla="*/ f48 1 2800124"/>
              <a:gd name="f68" fmla="*/ f49 1 1843284"/>
              <a:gd name="f69" fmla="*/ f50 1 2800124"/>
              <a:gd name="f70" fmla="*/ f51 1 1843284"/>
              <a:gd name="f71" fmla="*/ f52 1 2800124"/>
              <a:gd name="f72" fmla="*/ f53 1 2800124"/>
              <a:gd name="f73" fmla="*/ f54 1 1843284"/>
              <a:gd name="f74" fmla="*/ f55 1 2800124"/>
              <a:gd name="f75" fmla="*/ f56 1 1843284"/>
              <a:gd name="f76" fmla="*/ f57 1 2800124"/>
              <a:gd name="f77" fmla="*/ f58 1 1843284"/>
              <a:gd name="f78" fmla="*/ f59 1 2800124"/>
              <a:gd name="f79" fmla="*/ f60 1 1843284"/>
              <a:gd name="f80" fmla="*/ f61 1 1843284"/>
              <a:gd name="f81" fmla="*/ f62 1 2800124"/>
              <a:gd name="f82" fmla="*/ f63 1 1843284"/>
              <a:gd name="f83" fmla="*/ f37 1 f44"/>
              <a:gd name="f84" fmla="*/ f38 1 f44"/>
              <a:gd name="f85" fmla="*/ f37 1 f45"/>
              <a:gd name="f86" fmla="*/ f39 1 f45"/>
              <a:gd name="f87" fmla="*/ f65 1 f44"/>
              <a:gd name="f88" fmla="*/ f66 1 f45"/>
              <a:gd name="f89" fmla="*/ f67 1 f44"/>
              <a:gd name="f90" fmla="*/ f68 1 f45"/>
              <a:gd name="f91" fmla="*/ f69 1 f44"/>
              <a:gd name="f92" fmla="*/ f70 1 f45"/>
              <a:gd name="f93" fmla="*/ f71 1 f44"/>
              <a:gd name="f94" fmla="*/ f72 1 f44"/>
              <a:gd name="f95" fmla="*/ f73 1 f45"/>
              <a:gd name="f96" fmla="*/ f74 1 f44"/>
              <a:gd name="f97" fmla="*/ f75 1 f45"/>
              <a:gd name="f98" fmla="*/ f76 1 f44"/>
              <a:gd name="f99" fmla="*/ f77 1 f45"/>
              <a:gd name="f100" fmla="*/ f78 1 f44"/>
              <a:gd name="f101" fmla="*/ f79 1 f45"/>
              <a:gd name="f102" fmla="*/ f80 1 f45"/>
              <a:gd name="f103" fmla="*/ f81 1 f44"/>
              <a:gd name="f104" fmla="*/ f82 1 f45"/>
              <a:gd name="f105" fmla="*/ f83 f35 1"/>
              <a:gd name="f106" fmla="*/ f84 f35 1"/>
              <a:gd name="f107" fmla="*/ f86 f36 1"/>
              <a:gd name="f108" fmla="*/ f85 f36 1"/>
              <a:gd name="f109" fmla="*/ f87 f35 1"/>
              <a:gd name="f110" fmla="*/ f88 f36 1"/>
              <a:gd name="f111" fmla="*/ f89 f35 1"/>
              <a:gd name="f112" fmla="*/ f90 f36 1"/>
              <a:gd name="f113" fmla="*/ f91 f35 1"/>
              <a:gd name="f114" fmla="*/ f92 f36 1"/>
              <a:gd name="f115" fmla="*/ f93 f35 1"/>
              <a:gd name="f116" fmla="*/ f94 f35 1"/>
              <a:gd name="f117" fmla="*/ f95 f36 1"/>
              <a:gd name="f118" fmla="*/ f96 f35 1"/>
              <a:gd name="f119" fmla="*/ f97 f36 1"/>
              <a:gd name="f120" fmla="*/ f98 f35 1"/>
              <a:gd name="f121" fmla="*/ f99 f36 1"/>
              <a:gd name="f122" fmla="*/ f100 f35 1"/>
              <a:gd name="f123" fmla="*/ f101 f36 1"/>
              <a:gd name="f124" fmla="*/ f102 f36 1"/>
              <a:gd name="f125" fmla="*/ f103 f35 1"/>
              <a:gd name="f126" fmla="*/ f104 f3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4">
                <a:pos x="f109" y="f110"/>
              </a:cxn>
              <a:cxn ang="f64">
                <a:pos x="f111" y="f112"/>
              </a:cxn>
              <a:cxn ang="f64">
                <a:pos x="f113" y="f114"/>
              </a:cxn>
              <a:cxn ang="f64">
                <a:pos x="f115" y="f114"/>
              </a:cxn>
              <a:cxn ang="f64">
                <a:pos x="f116" y="f117"/>
              </a:cxn>
              <a:cxn ang="f64">
                <a:pos x="f118" y="f119"/>
              </a:cxn>
              <a:cxn ang="f64">
                <a:pos x="f120" y="f121"/>
              </a:cxn>
              <a:cxn ang="f64">
                <a:pos x="f122" y="f123"/>
              </a:cxn>
              <a:cxn ang="f64">
                <a:pos x="f122" y="f124"/>
              </a:cxn>
              <a:cxn ang="f64">
                <a:pos x="f125" y="f126"/>
              </a:cxn>
              <a:cxn ang="f64">
                <a:pos x="f109" y="f110"/>
              </a:cxn>
            </a:cxnLst>
            <a:rect l="f105" t="f108" r="f106" b="f107"/>
            <a:pathLst>
              <a:path w="2800124" h="1843284">
                <a:moveTo>
                  <a:pt x="f8" y="f5"/>
                </a:moveTo>
                <a:cubicBezTo>
                  <a:pt x="f9" y="f5"/>
                  <a:pt x="f10" y="f11"/>
                  <a:pt x="f12" y="f13"/>
                </a:cubicBezTo>
                <a:lnTo>
                  <a:pt x="f6" y="f7"/>
                </a:lnTo>
                <a:lnTo>
                  <a:pt x="f14" y="f7"/>
                </a:lnTo>
                <a:lnTo>
                  <a:pt x="f15" y="f16"/>
                </a:lnTo>
                <a:cubicBezTo>
                  <a:pt x="f17" y="f18"/>
                  <a:pt x="f19" y="f20"/>
                  <a:pt x="f21" y="f20"/>
                </a:cubicBezTo>
                <a:cubicBezTo>
                  <a:pt x="f22" y="f20"/>
                  <a:pt x="f23" y="f24"/>
                  <a:pt x="f25" y="f26"/>
                </a:cubicBezTo>
                <a:lnTo>
                  <a:pt x="f5" y="f27"/>
                </a:lnTo>
                <a:lnTo>
                  <a:pt x="f5" y="f28"/>
                </a:lnTo>
                <a:lnTo>
                  <a:pt x="f29" y="f30"/>
                </a:lnTo>
                <a:cubicBezTo>
                  <a:pt x="f31" y="f32"/>
                  <a:pt x="f33" y="f5"/>
                  <a:pt x="f8" y="f5"/>
                </a:cubicBezTo>
                <a:close/>
              </a:path>
            </a:pathLst>
          </a:custGeom>
          <a:solidFill>
            <a:srgbClr val="6A8132">
              <a:alpha val="2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venir Next LT Pro"/>
            </a:endParaRPr>
          </a:p>
        </p:txBody>
      </p:sp>
      <p:sp>
        <p:nvSpPr>
          <p:cNvPr id="34" name="Title Placeholder 1">
            <a:extLst>
              <a:ext uri="{FF2B5EF4-FFF2-40B4-BE49-F238E27FC236}">
                <a16:creationId xmlns:a16="http://schemas.microsoft.com/office/drawing/2014/main" id="{7DD176C6-37C2-95E6-5595-85CCA05CA0D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65129"/>
            <a:ext cx="10722931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8E15487D-43FF-58AA-B118-1BC7C19986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825627"/>
            <a:ext cx="10722931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" name="Date Placeholder 3">
            <a:extLst>
              <a:ext uri="{FF2B5EF4-FFF2-40B4-BE49-F238E27FC236}">
                <a16:creationId xmlns:a16="http://schemas.microsoft.com/office/drawing/2014/main" id="{F08F49A5-4127-1D2D-B730-681F188A47F4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7200" y="6324603"/>
            <a:ext cx="256021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900" b="0" i="0" u="none" strike="noStrike" kern="1200" cap="all" spc="150" baseline="0">
                <a:solidFill>
                  <a:srgbClr val="FFFFFF"/>
                </a:solidFill>
                <a:uFillTx/>
                <a:latin typeface="Avenir Next LT Pro"/>
              </a:defRPr>
            </a:lvl1pPr>
          </a:lstStyle>
          <a:p>
            <a:pPr lvl="0"/>
            <a:fld id="{68A19AC3-E688-48C9-B56D-81F2C7E9487D}" type="datetime1">
              <a:rPr lang="en-US"/>
              <a:pPr lvl="0"/>
              <a:t>12/15/2022</a:t>
            </a:fld>
            <a:endParaRPr lang="en-US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3DAE3E41-B203-4281-413B-446222ACF04C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200863" y="6319839"/>
            <a:ext cx="3982778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900" b="0" i="0" u="none" strike="noStrike" kern="1200" cap="all" spc="150" baseline="0">
                <a:solidFill>
                  <a:srgbClr val="FFFFFF"/>
                </a:solidFill>
                <a:uFillTx/>
                <a:latin typeface="Avenir Next LT Pro"/>
              </a:defRPr>
            </a:lvl1pPr>
          </a:lstStyle>
          <a:p>
            <a:pPr lvl="0"/>
            <a:r>
              <a:rPr lang="en-US"/>
              <a:t>Sample Footer Text</a:t>
            </a:r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275BF8FF-6B58-08B8-EBEB-7B19590DE66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190802" y="6324603"/>
            <a:ext cx="799075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900" b="0" i="0" u="none" strike="noStrike" kern="1200" cap="all" spc="150" baseline="0">
                <a:solidFill>
                  <a:srgbClr val="FFFFFF"/>
                </a:solidFill>
                <a:uFillTx/>
                <a:latin typeface="Avenir Next LT Pro"/>
              </a:defRPr>
            </a:lvl1pPr>
          </a:lstStyle>
          <a:p>
            <a:pPr lvl="0"/>
            <a:fld id="{4569EC0C-E4E6-48BB-B1F3-46D778F3C2FF}" type="slidenum">
              <a:t>‹#›</a:t>
            </a:fld>
            <a:endParaRPr lang="en-US"/>
          </a:p>
        </p:txBody>
      </p:sp>
      <p:sp>
        <p:nvSpPr>
          <p:cNvPr id="39" name="Freeform: Shape 76">
            <a:extLst>
              <a:ext uri="{FF2B5EF4-FFF2-40B4-BE49-F238E27FC236}">
                <a16:creationId xmlns:a16="http://schemas.microsoft.com/office/drawing/2014/main" id="{04FF0A22-8C9B-AC2A-21B8-793A6AB84460}"/>
              </a:ext>
            </a:extLst>
          </p:cNvPr>
          <p:cNvSpPr/>
          <p:nvPr/>
        </p:nvSpPr>
        <p:spPr>
          <a:xfrm>
            <a:off x="7979731" y="0"/>
            <a:ext cx="4209220" cy="165054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209224"/>
              <a:gd name="f7" fmla="val 1650549"/>
              <a:gd name="f8" fmla="val 846445"/>
              <a:gd name="f9" fmla="val 912542"/>
              <a:gd name="f10" fmla="val 108799"/>
              <a:gd name="f11" fmla="val 1226710"/>
              <a:gd name="f12" fmla="val 573829"/>
              <a:gd name="f13" fmla="val 1758748"/>
              <a:gd name="f14" fmla="val 879573"/>
              <a:gd name="f15" fmla="val 2362195"/>
              <a:gd name="f16" fmla="val 2965642"/>
              <a:gd name="f17" fmla="val 3497680"/>
              <a:gd name="f18" fmla="val 3811848"/>
              <a:gd name="f19" fmla="val 3877945"/>
              <a:gd name="f20" fmla="val 840421"/>
              <a:gd name="f21" fmla="val 4143538"/>
              <a:gd name="f22" fmla="val 912693"/>
              <a:gd name="f23" fmla="val 3687653"/>
              <a:gd name="f24" fmla="val 1368578"/>
              <a:gd name="f25" fmla="val 3057854"/>
              <a:gd name="f26" fmla="val 2362196"/>
              <a:gd name="f27" fmla="val 1318710"/>
              <a:gd name="f28" fmla="val 423404"/>
              <a:gd name="f29" fmla="val 1016115"/>
              <a:gd name="f30" fmla="val 40969"/>
              <a:gd name="f31" fmla="val 111937"/>
              <a:gd name="f32" fmla="+- 0 0 -90"/>
              <a:gd name="f33" fmla="*/ f3 1 4209224"/>
              <a:gd name="f34" fmla="*/ f4 1 1650549"/>
              <a:gd name="f35" fmla="val f5"/>
              <a:gd name="f36" fmla="val f6"/>
              <a:gd name="f37" fmla="val f7"/>
              <a:gd name="f38" fmla="*/ f32 f0 1"/>
              <a:gd name="f39" fmla="+- f37 0 f35"/>
              <a:gd name="f40" fmla="+- f36 0 f35"/>
              <a:gd name="f41" fmla="*/ f38 1 f2"/>
              <a:gd name="f42" fmla="*/ f40 1 4209224"/>
              <a:gd name="f43" fmla="*/ f39 1 1650549"/>
              <a:gd name="f44" fmla="*/ 0 f40 1"/>
              <a:gd name="f45" fmla="*/ 0 f39 1"/>
              <a:gd name="f46" fmla="*/ 846445 f40 1"/>
              <a:gd name="f47" fmla="*/ 912542 f40 1"/>
              <a:gd name="f48" fmla="*/ 108799 f39 1"/>
              <a:gd name="f49" fmla="*/ 2362195 f40 1"/>
              <a:gd name="f50" fmla="*/ 879573 f39 1"/>
              <a:gd name="f51" fmla="*/ 3811848 f40 1"/>
              <a:gd name="f52" fmla="*/ 3877945 f40 1"/>
              <a:gd name="f53" fmla="*/ 4209224 f40 1"/>
              <a:gd name="f54" fmla="*/ 840421 f39 1"/>
              <a:gd name="f55" fmla="*/ 4143538 f40 1"/>
              <a:gd name="f56" fmla="*/ 912693 f39 1"/>
              <a:gd name="f57" fmla="*/ 2362196 f40 1"/>
              <a:gd name="f58" fmla="*/ 1650549 f39 1"/>
              <a:gd name="f59" fmla="*/ 40969 f40 1"/>
              <a:gd name="f60" fmla="*/ 111937 f39 1"/>
              <a:gd name="f61" fmla="+- f41 0 f1"/>
              <a:gd name="f62" fmla="*/ f44 1 4209224"/>
              <a:gd name="f63" fmla="*/ f45 1 1650549"/>
              <a:gd name="f64" fmla="*/ f46 1 4209224"/>
              <a:gd name="f65" fmla="*/ f47 1 4209224"/>
              <a:gd name="f66" fmla="*/ f48 1 1650549"/>
              <a:gd name="f67" fmla="*/ f49 1 4209224"/>
              <a:gd name="f68" fmla="*/ f50 1 1650549"/>
              <a:gd name="f69" fmla="*/ f51 1 4209224"/>
              <a:gd name="f70" fmla="*/ f52 1 4209224"/>
              <a:gd name="f71" fmla="*/ f53 1 4209224"/>
              <a:gd name="f72" fmla="*/ f54 1 1650549"/>
              <a:gd name="f73" fmla="*/ f55 1 4209224"/>
              <a:gd name="f74" fmla="*/ f56 1 1650549"/>
              <a:gd name="f75" fmla="*/ f57 1 4209224"/>
              <a:gd name="f76" fmla="*/ f58 1 1650549"/>
              <a:gd name="f77" fmla="*/ f59 1 4209224"/>
              <a:gd name="f78" fmla="*/ f60 1 1650549"/>
              <a:gd name="f79" fmla="*/ f35 1 f42"/>
              <a:gd name="f80" fmla="*/ f36 1 f42"/>
              <a:gd name="f81" fmla="*/ f35 1 f43"/>
              <a:gd name="f82" fmla="*/ f37 1 f43"/>
              <a:gd name="f83" fmla="*/ f62 1 f42"/>
              <a:gd name="f84" fmla="*/ f63 1 f43"/>
              <a:gd name="f85" fmla="*/ f64 1 f42"/>
              <a:gd name="f86" fmla="*/ f65 1 f42"/>
              <a:gd name="f87" fmla="*/ f66 1 f43"/>
              <a:gd name="f88" fmla="*/ f67 1 f42"/>
              <a:gd name="f89" fmla="*/ f68 1 f43"/>
              <a:gd name="f90" fmla="*/ f69 1 f42"/>
              <a:gd name="f91" fmla="*/ f70 1 f42"/>
              <a:gd name="f92" fmla="*/ f71 1 f42"/>
              <a:gd name="f93" fmla="*/ f72 1 f43"/>
              <a:gd name="f94" fmla="*/ f73 1 f42"/>
              <a:gd name="f95" fmla="*/ f74 1 f43"/>
              <a:gd name="f96" fmla="*/ f75 1 f42"/>
              <a:gd name="f97" fmla="*/ f76 1 f43"/>
              <a:gd name="f98" fmla="*/ f77 1 f42"/>
              <a:gd name="f99" fmla="*/ f78 1 f43"/>
              <a:gd name="f100" fmla="*/ f79 f33 1"/>
              <a:gd name="f101" fmla="*/ f80 f33 1"/>
              <a:gd name="f102" fmla="*/ f82 f34 1"/>
              <a:gd name="f103" fmla="*/ f81 f34 1"/>
              <a:gd name="f104" fmla="*/ f83 f33 1"/>
              <a:gd name="f105" fmla="*/ f84 f34 1"/>
              <a:gd name="f106" fmla="*/ f85 f33 1"/>
              <a:gd name="f107" fmla="*/ f86 f33 1"/>
              <a:gd name="f108" fmla="*/ f87 f34 1"/>
              <a:gd name="f109" fmla="*/ f88 f33 1"/>
              <a:gd name="f110" fmla="*/ f89 f34 1"/>
              <a:gd name="f111" fmla="*/ f90 f33 1"/>
              <a:gd name="f112" fmla="*/ f91 f33 1"/>
              <a:gd name="f113" fmla="*/ f92 f33 1"/>
              <a:gd name="f114" fmla="*/ f93 f34 1"/>
              <a:gd name="f115" fmla="*/ f94 f33 1"/>
              <a:gd name="f116" fmla="*/ f95 f34 1"/>
              <a:gd name="f117" fmla="*/ f96 f33 1"/>
              <a:gd name="f118" fmla="*/ f97 f34 1"/>
              <a:gd name="f119" fmla="*/ f98 f33 1"/>
              <a:gd name="f120" fmla="*/ f99 f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1">
                <a:pos x="f104" y="f105"/>
              </a:cxn>
              <a:cxn ang="f61">
                <a:pos x="f106" y="f105"/>
              </a:cxn>
              <a:cxn ang="f61">
                <a:pos x="f107" y="f108"/>
              </a:cxn>
              <a:cxn ang="f61">
                <a:pos x="f109" y="f110"/>
              </a:cxn>
              <a:cxn ang="f61">
                <a:pos x="f111" y="f108"/>
              </a:cxn>
              <a:cxn ang="f61">
                <a:pos x="f112" y="f105"/>
              </a:cxn>
              <a:cxn ang="f61">
                <a:pos x="f113" y="f105"/>
              </a:cxn>
              <a:cxn ang="f61">
                <a:pos x="f113" y="f114"/>
              </a:cxn>
              <a:cxn ang="f61">
                <a:pos x="f115" y="f116"/>
              </a:cxn>
              <a:cxn ang="f61">
                <a:pos x="f117" y="f118"/>
              </a:cxn>
              <a:cxn ang="f61">
                <a:pos x="f119" y="f120"/>
              </a:cxn>
            </a:cxnLst>
            <a:rect l="f100" t="f103" r="f101" b="f102"/>
            <a:pathLst>
              <a:path w="4209224" h="1650549">
                <a:moveTo>
                  <a:pt x="f5" y="f5"/>
                </a:moveTo>
                <a:lnTo>
                  <a:pt x="f8" y="f5"/>
                </a:lnTo>
                <a:lnTo>
                  <a:pt x="f9" y="f10"/>
                </a:lnTo>
                <a:cubicBezTo>
                  <a:pt x="f11" y="f12"/>
                  <a:pt x="f13" y="f14"/>
                  <a:pt x="f15" y="f14"/>
                </a:cubicBezTo>
                <a:cubicBezTo>
                  <a:pt x="f16" y="f14"/>
                  <a:pt x="f17" y="f12"/>
                  <a:pt x="f18" y="f10"/>
                </a:cubicBezTo>
                <a:lnTo>
                  <a:pt x="f19" y="f5"/>
                </a:lnTo>
                <a:lnTo>
                  <a:pt x="f6" y="f5"/>
                </a:lnTo>
                <a:lnTo>
                  <a:pt x="f6" y="f20"/>
                </a:lnTo>
                <a:lnTo>
                  <a:pt x="f21" y="f22"/>
                </a:lnTo>
                <a:cubicBezTo>
                  <a:pt x="f23" y="f24"/>
                  <a:pt x="f25" y="f7"/>
                  <a:pt x="f26" y="f7"/>
                </a:cubicBezTo>
                <a:cubicBezTo>
                  <a:pt x="f27" y="f7"/>
                  <a:pt x="f28" y="f29"/>
                  <a:pt x="f30" y="f31"/>
                </a:cubicBezTo>
                <a:close/>
              </a:path>
            </a:pathLst>
          </a:custGeom>
          <a:solidFill>
            <a:srgbClr val="BCD18A">
              <a:alpha val="5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venir Next LT Pro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FFFFFF"/>
          </a:solidFill>
          <a:uFillTx/>
          <a:latin typeface="Posterama"/>
        </a:defRPr>
      </a:lvl1pPr>
    </p:titleStyle>
    <p:bodyStyle>
      <a:lvl1pPr marL="228600" marR="0" lvl="0" indent="-228600" algn="l" defTabSz="914400" rtl="0" fontAlgn="auto" hangingPunct="1">
        <a:lnSpc>
          <a:spcPct val="110000"/>
        </a:lnSpc>
        <a:spcBef>
          <a:spcPts val="1000"/>
        </a:spcBef>
        <a:spcAft>
          <a:spcPts val="0"/>
        </a:spcAft>
        <a:buClr>
          <a:srgbClr val="FFFFFF"/>
        </a:buClr>
        <a:buSzPct val="75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FFFFFF"/>
          </a:solidFill>
          <a:uFillTx/>
          <a:latin typeface="Avenir Next LT Pro"/>
        </a:defRPr>
      </a:lvl1pPr>
      <a:lvl2pPr marL="228600" marR="0" lvl="1" indent="-228600" algn="l" defTabSz="914400" rtl="0" fontAlgn="auto" hangingPunct="1">
        <a:lnSpc>
          <a:spcPct val="110000"/>
        </a:lnSpc>
        <a:spcBef>
          <a:spcPts val="500"/>
        </a:spcBef>
        <a:spcAft>
          <a:spcPts val="0"/>
        </a:spcAft>
        <a:buClr>
          <a:srgbClr val="FFFFFF"/>
        </a:buClr>
        <a:buSzPct val="75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FFFFFF"/>
          </a:solidFill>
          <a:uFillTx/>
          <a:latin typeface="Avenir Next LT Pro"/>
        </a:defRPr>
      </a:lvl2pPr>
      <a:lvl3pPr marL="228600" marR="0" lvl="2" indent="-228600" algn="l" defTabSz="914400" rtl="0" fontAlgn="auto" hangingPunct="1">
        <a:lnSpc>
          <a:spcPct val="110000"/>
        </a:lnSpc>
        <a:spcBef>
          <a:spcPts val="500"/>
        </a:spcBef>
        <a:spcAft>
          <a:spcPts val="0"/>
        </a:spcAft>
        <a:buClr>
          <a:srgbClr val="FFFFFF"/>
        </a:buClr>
        <a:buSzPct val="75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FFFFFF"/>
          </a:solidFill>
          <a:uFillTx/>
          <a:latin typeface="Avenir Next LT Pro"/>
        </a:defRPr>
      </a:lvl3pPr>
      <a:lvl4pPr marL="228600" marR="0" lvl="3" indent="-228600" algn="l" defTabSz="914400" rtl="0" fontAlgn="auto" hangingPunct="1">
        <a:lnSpc>
          <a:spcPct val="110000"/>
        </a:lnSpc>
        <a:spcBef>
          <a:spcPts val="500"/>
        </a:spcBef>
        <a:spcAft>
          <a:spcPts val="0"/>
        </a:spcAft>
        <a:buClr>
          <a:srgbClr val="FFFFFF"/>
        </a:buClr>
        <a:buSzPct val="75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FFFFFF"/>
          </a:solidFill>
          <a:uFillTx/>
          <a:latin typeface="Avenir Next LT Pro"/>
        </a:defRPr>
      </a:lvl4pPr>
      <a:lvl5pPr marL="228600" marR="0" lvl="4" indent="-228600" algn="l" defTabSz="914400" rtl="0" fontAlgn="auto" hangingPunct="1">
        <a:lnSpc>
          <a:spcPct val="110000"/>
        </a:lnSpc>
        <a:spcBef>
          <a:spcPts val="500"/>
        </a:spcBef>
        <a:spcAft>
          <a:spcPts val="0"/>
        </a:spcAft>
        <a:buClr>
          <a:srgbClr val="FFFFFF"/>
        </a:buClr>
        <a:buSzPct val="75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FFFFFF"/>
          </a:solidFill>
          <a:uFillTx/>
          <a:latin typeface="Avenir Next LT Pro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1594A268-7148-30E8-B20C-8010F52C7F25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venir Next LT Pro"/>
            </a:endParaRP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34C7CC56-5569-D850-55FA-DC3B0C85800F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8DAC43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venir Next LT Pro"/>
            </a:endParaRPr>
          </a:p>
        </p:txBody>
      </p:sp>
      <p:grpSp>
        <p:nvGrpSpPr>
          <p:cNvPr id="4" name="Group 12">
            <a:extLst>
              <a:ext uri="{FF2B5EF4-FFF2-40B4-BE49-F238E27FC236}">
                <a16:creationId xmlns:a16="http://schemas.microsoft.com/office/drawing/2014/main" id="{F89ECFFE-DA72-2090-E032-A8944DE6ED13}"/>
              </a:ext>
            </a:extLst>
          </p:cNvPr>
          <p:cNvGrpSpPr/>
          <p:nvPr/>
        </p:nvGrpSpPr>
        <p:grpSpPr>
          <a:xfrm>
            <a:off x="-6217" y="0"/>
            <a:ext cx="12214828" cy="6858000"/>
            <a:chOff x="-6217" y="0"/>
            <a:chExt cx="12214828" cy="6858000"/>
          </a:xfrm>
        </p:grpSpPr>
        <p:cxnSp>
          <p:nvCxnSpPr>
            <p:cNvPr id="5" name="Straight Connector 13">
              <a:extLst>
                <a:ext uri="{FF2B5EF4-FFF2-40B4-BE49-F238E27FC236}">
                  <a16:creationId xmlns:a16="http://schemas.microsoft.com/office/drawing/2014/main" id="{C6068D78-B9E3-ED34-8F1F-35800FA84698}"/>
                </a:ext>
              </a:extLst>
            </p:cNvPr>
            <p:cNvCxnSpPr/>
            <p:nvPr/>
          </p:nvCxnSpPr>
          <p:spPr>
            <a:xfrm>
              <a:off x="-6217" y="6686284"/>
              <a:ext cx="12192005" cy="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6" name="Straight Connector 14">
              <a:extLst>
                <a:ext uri="{FF2B5EF4-FFF2-40B4-BE49-F238E27FC236}">
                  <a16:creationId xmlns:a16="http://schemas.microsoft.com/office/drawing/2014/main" id="{D648AAF2-CA31-676F-9189-AB356D92072E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7" name="Straight Connector 15">
              <a:extLst>
                <a:ext uri="{FF2B5EF4-FFF2-40B4-BE49-F238E27FC236}">
                  <a16:creationId xmlns:a16="http://schemas.microsoft.com/office/drawing/2014/main" id="{C5FA50C1-1415-F6EC-F3E3-34652667EF00}"/>
                </a:ext>
              </a:extLst>
            </p:cNvPr>
            <p:cNvCxnSpPr/>
            <p:nvPr/>
          </p:nvCxnSpPr>
          <p:spPr>
            <a:xfrm>
              <a:off x="11993261" y="0"/>
              <a:ext cx="0" cy="685800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8" name="Straight Connector 16">
              <a:extLst>
                <a:ext uri="{FF2B5EF4-FFF2-40B4-BE49-F238E27FC236}">
                  <a16:creationId xmlns:a16="http://schemas.microsoft.com/office/drawing/2014/main" id="{FF184B2E-A638-7D0C-408A-D5D232D38F8E}"/>
                </a:ext>
              </a:extLst>
            </p:cNvPr>
            <p:cNvCxnSpPr/>
            <p:nvPr/>
          </p:nvCxnSpPr>
          <p:spPr>
            <a:xfrm>
              <a:off x="192526" y="0"/>
              <a:ext cx="0" cy="685800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9" name="Straight Connector 17">
              <a:extLst>
                <a:ext uri="{FF2B5EF4-FFF2-40B4-BE49-F238E27FC236}">
                  <a16:creationId xmlns:a16="http://schemas.microsoft.com/office/drawing/2014/main" id="{7243F0ED-F588-A04B-AE6F-C462F12EEE36}"/>
                </a:ext>
              </a:extLst>
            </p:cNvPr>
            <p:cNvCxnSpPr/>
            <p:nvPr/>
          </p:nvCxnSpPr>
          <p:spPr>
            <a:xfrm>
              <a:off x="1191966" y="0"/>
              <a:ext cx="0" cy="685800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10" name="Straight Connector 18">
              <a:extLst>
                <a:ext uri="{FF2B5EF4-FFF2-40B4-BE49-F238E27FC236}">
                  <a16:creationId xmlns:a16="http://schemas.microsoft.com/office/drawing/2014/main" id="{3A56940B-9FFD-A79A-4A1E-C6F506C51D19}"/>
                </a:ext>
              </a:extLst>
            </p:cNvPr>
            <p:cNvCxnSpPr/>
            <p:nvPr/>
          </p:nvCxnSpPr>
          <p:spPr>
            <a:xfrm>
              <a:off x="2191405" y="0"/>
              <a:ext cx="0" cy="685800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11" name="Straight Connector 19">
              <a:extLst>
                <a:ext uri="{FF2B5EF4-FFF2-40B4-BE49-F238E27FC236}">
                  <a16:creationId xmlns:a16="http://schemas.microsoft.com/office/drawing/2014/main" id="{8E1CFD3F-49E7-6548-6344-BE03F538DB80}"/>
                </a:ext>
              </a:extLst>
            </p:cNvPr>
            <p:cNvCxnSpPr/>
            <p:nvPr/>
          </p:nvCxnSpPr>
          <p:spPr>
            <a:xfrm>
              <a:off x="3190844" y="0"/>
              <a:ext cx="0" cy="685800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12" name="Straight Connector 20">
              <a:extLst>
                <a:ext uri="{FF2B5EF4-FFF2-40B4-BE49-F238E27FC236}">
                  <a16:creationId xmlns:a16="http://schemas.microsoft.com/office/drawing/2014/main" id="{6C66A33F-4BFF-EB44-706B-993E98010A2A}"/>
                </a:ext>
              </a:extLst>
            </p:cNvPr>
            <p:cNvCxnSpPr/>
            <p:nvPr/>
          </p:nvCxnSpPr>
          <p:spPr>
            <a:xfrm>
              <a:off x="4190283" y="0"/>
              <a:ext cx="0" cy="685800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13" name="Straight Connector 21">
              <a:extLst>
                <a:ext uri="{FF2B5EF4-FFF2-40B4-BE49-F238E27FC236}">
                  <a16:creationId xmlns:a16="http://schemas.microsoft.com/office/drawing/2014/main" id="{DB6491BB-A26E-4AD3-5990-FF835CB89F95}"/>
                </a:ext>
              </a:extLst>
            </p:cNvPr>
            <p:cNvCxnSpPr/>
            <p:nvPr/>
          </p:nvCxnSpPr>
          <p:spPr>
            <a:xfrm>
              <a:off x="5189713" y="0"/>
              <a:ext cx="0" cy="685800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14" name="Straight Connector 22">
              <a:extLst>
                <a:ext uri="{FF2B5EF4-FFF2-40B4-BE49-F238E27FC236}">
                  <a16:creationId xmlns:a16="http://schemas.microsoft.com/office/drawing/2014/main" id="{476E067E-60EB-C01C-ADE8-3AA2BAF072E8}"/>
                </a:ext>
              </a:extLst>
            </p:cNvPr>
            <p:cNvCxnSpPr/>
            <p:nvPr/>
          </p:nvCxnSpPr>
          <p:spPr>
            <a:xfrm>
              <a:off x="6189152" y="0"/>
              <a:ext cx="0" cy="685800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15" name="Straight Connector 23">
              <a:extLst>
                <a:ext uri="{FF2B5EF4-FFF2-40B4-BE49-F238E27FC236}">
                  <a16:creationId xmlns:a16="http://schemas.microsoft.com/office/drawing/2014/main" id="{F130FB58-35F6-E924-0823-7484F81F87E6}"/>
                </a:ext>
              </a:extLst>
            </p:cNvPr>
            <p:cNvCxnSpPr/>
            <p:nvPr/>
          </p:nvCxnSpPr>
          <p:spPr>
            <a:xfrm>
              <a:off x="7188592" y="0"/>
              <a:ext cx="0" cy="685800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16" name="Straight Connector 24">
              <a:extLst>
                <a:ext uri="{FF2B5EF4-FFF2-40B4-BE49-F238E27FC236}">
                  <a16:creationId xmlns:a16="http://schemas.microsoft.com/office/drawing/2014/main" id="{524CCE87-20A0-AA21-7AD1-0FC2EA1B412C}"/>
                </a:ext>
              </a:extLst>
            </p:cNvPr>
            <p:cNvCxnSpPr/>
            <p:nvPr/>
          </p:nvCxnSpPr>
          <p:spPr>
            <a:xfrm>
              <a:off x="8188031" y="0"/>
              <a:ext cx="0" cy="685800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17" name="Straight Connector 25">
              <a:extLst>
                <a:ext uri="{FF2B5EF4-FFF2-40B4-BE49-F238E27FC236}">
                  <a16:creationId xmlns:a16="http://schemas.microsoft.com/office/drawing/2014/main" id="{3B66BF06-32AD-DF4B-2330-612B77CB096D}"/>
                </a:ext>
              </a:extLst>
            </p:cNvPr>
            <p:cNvCxnSpPr/>
            <p:nvPr/>
          </p:nvCxnSpPr>
          <p:spPr>
            <a:xfrm>
              <a:off x="9187470" y="0"/>
              <a:ext cx="0" cy="685800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18" name="Straight Connector 26">
              <a:extLst>
                <a:ext uri="{FF2B5EF4-FFF2-40B4-BE49-F238E27FC236}">
                  <a16:creationId xmlns:a16="http://schemas.microsoft.com/office/drawing/2014/main" id="{7D7DF694-90C1-E7D8-04CD-3CF6DC3059E9}"/>
                </a:ext>
              </a:extLst>
            </p:cNvPr>
            <p:cNvCxnSpPr/>
            <p:nvPr/>
          </p:nvCxnSpPr>
          <p:spPr>
            <a:xfrm>
              <a:off x="10186909" y="0"/>
              <a:ext cx="0" cy="685800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19" name="Straight Connector 27">
              <a:extLst>
                <a:ext uri="{FF2B5EF4-FFF2-40B4-BE49-F238E27FC236}">
                  <a16:creationId xmlns:a16="http://schemas.microsoft.com/office/drawing/2014/main" id="{6FEA7116-22F7-9B31-9B1B-15A6E692324E}"/>
                </a:ext>
              </a:extLst>
            </p:cNvPr>
            <p:cNvCxnSpPr/>
            <p:nvPr/>
          </p:nvCxnSpPr>
          <p:spPr>
            <a:xfrm>
              <a:off x="11186348" y="0"/>
              <a:ext cx="0" cy="685800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20" name="Straight Connector 28">
              <a:extLst>
                <a:ext uri="{FF2B5EF4-FFF2-40B4-BE49-F238E27FC236}">
                  <a16:creationId xmlns:a16="http://schemas.microsoft.com/office/drawing/2014/main" id="{4DDFCC6D-E1D9-53B5-B7E7-5355979B538A}"/>
                </a:ext>
              </a:extLst>
            </p:cNvPr>
            <p:cNvCxnSpPr/>
            <p:nvPr/>
          </p:nvCxnSpPr>
          <p:spPr>
            <a:xfrm>
              <a:off x="12185788" y="0"/>
              <a:ext cx="0" cy="685800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21" name="Straight Connector 29">
              <a:extLst>
                <a:ext uri="{FF2B5EF4-FFF2-40B4-BE49-F238E27FC236}">
                  <a16:creationId xmlns:a16="http://schemas.microsoft.com/office/drawing/2014/main" id="{6B075015-73E9-F41D-E830-64F65638244C}"/>
                </a:ext>
              </a:extLst>
            </p:cNvPr>
            <p:cNvCxnSpPr/>
            <p:nvPr/>
          </p:nvCxnSpPr>
          <p:spPr>
            <a:xfrm>
              <a:off x="0" y="171715"/>
              <a:ext cx="12191996" cy="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22" name="Straight Connector 30">
              <a:extLst>
                <a:ext uri="{FF2B5EF4-FFF2-40B4-BE49-F238E27FC236}">
                  <a16:creationId xmlns:a16="http://schemas.microsoft.com/office/drawing/2014/main" id="{2649EC9F-B3EA-8BF1-B805-0F26CE445767}"/>
                </a:ext>
              </a:extLst>
            </p:cNvPr>
            <p:cNvCxnSpPr/>
            <p:nvPr/>
          </p:nvCxnSpPr>
          <p:spPr>
            <a:xfrm>
              <a:off x="0" y="728904"/>
              <a:ext cx="12191996" cy="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23" name="Straight Connector 31">
              <a:extLst>
                <a:ext uri="{FF2B5EF4-FFF2-40B4-BE49-F238E27FC236}">
                  <a16:creationId xmlns:a16="http://schemas.microsoft.com/office/drawing/2014/main" id="{C3D2BA34-F42D-144E-C6D3-3725053FD192}"/>
                </a:ext>
              </a:extLst>
            </p:cNvPr>
            <p:cNvCxnSpPr/>
            <p:nvPr/>
          </p:nvCxnSpPr>
          <p:spPr>
            <a:xfrm>
              <a:off x="0" y="1286094"/>
              <a:ext cx="12191996" cy="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24" name="Straight Connector 32">
              <a:extLst>
                <a:ext uri="{FF2B5EF4-FFF2-40B4-BE49-F238E27FC236}">
                  <a16:creationId xmlns:a16="http://schemas.microsoft.com/office/drawing/2014/main" id="{95D9A7C9-678A-3225-5C98-7B89CECEC559}"/>
                </a:ext>
              </a:extLst>
            </p:cNvPr>
            <p:cNvCxnSpPr/>
            <p:nvPr/>
          </p:nvCxnSpPr>
          <p:spPr>
            <a:xfrm>
              <a:off x="0" y="1843284"/>
              <a:ext cx="12191996" cy="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25" name="Straight Connector 33">
              <a:extLst>
                <a:ext uri="{FF2B5EF4-FFF2-40B4-BE49-F238E27FC236}">
                  <a16:creationId xmlns:a16="http://schemas.microsoft.com/office/drawing/2014/main" id="{1B4EBC39-E616-2751-39EF-E1F90FEDE559}"/>
                </a:ext>
              </a:extLst>
            </p:cNvPr>
            <p:cNvCxnSpPr/>
            <p:nvPr/>
          </p:nvCxnSpPr>
          <p:spPr>
            <a:xfrm>
              <a:off x="0" y="2400473"/>
              <a:ext cx="12191996" cy="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26" name="Straight Connector 34">
              <a:extLst>
                <a:ext uri="{FF2B5EF4-FFF2-40B4-BE49-F238E27FC236}">
                  <a16:creationId xmlns:a16="http://schemas.microsoft.com/office/drawing/2014/main" id="{56F179D8-49F6-FD54-8DDF-A2A02583D491}"/>
                </a:ext>
              </a:extLst>
            </p:cNvPr>
            <p:cNvCxnSpPr/>
            <p:nvPr/>
          </p:nvCxnSpPr>
          <p:spPr>
            <a:xfrm>
              <a:off x="0" y="2957663"/>
              <a:ext cx="12191996" cy="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27" name="Straight Connector 35">
              <a:extLst>
                <a:ext uri="{FF2B5EF4-FFF2-40B4-BE49-F238E27FC236}">
                  <a16:creationId xmlns:a16="http://schemas.microsoft.com/office/drawing/2014/main" id="{40F92DE9-BF0B-0191-B11C-040AAFEB2544}"/>
                </a:ext>
              </a:extLst>
            </p:cNvPr>
            <p:cNvCxnSpPr/>
            <p:nvPr/>
          </p:nvCxnSpPr>
          <p:spPr>
            <a:xfrm>
              <a:off x="0" y="3514853"/>
              <a:ext cx="12191996" cy="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28" name="Straight Connector 36">
              <a:extLst>
                <a:ext uri="{FF2B5EF4-FFF2-40B4-BE49-F238E27FC236}">
                  <a16:creationId xmlns:a16="http://schemas.microsoft.com/office/drawing/2014/main" id="{7BA1E41C-37BE-19CF-0768-F34FF86C77CC}"/>
                </a:ext>
              </a:extLst>
            </p:cNvPr>
            <p:cNvCxnSpPr/>
            <p:nvPr/>
          </p:nvCxnSpPr>
          <p:spPr>
            <a:xfrm>
              <a:off x="0" y="4072042"/>
              <a:ext cx="12191996" cy="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29" name="Straight Connector 37">
              <a:extLst>
                <a:ext uri="{FF2B5EF4-FFF2-40B4-BE49-F238E27FC236}">
                  <a16:creationId xmlns:a16="http://schemas.microsoft.com/office/drawing/2014/main" id="{08AEACE1-1C22-1199-85C4-3273662F7A06}"/>
                </a:ext>
              </a:extLst>
            </p:cNvPr>
            <p:cNvCxnSpPr/>
            <p:nvPr/>
          </p:nvCxnSpPr>
          <p:spPr>
            <a:xfrm>
              <a:off x="0" y="4629232"/>
              <a:ext cx="12191996" cy="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30" name="Straight Connector 38">
              <a:extLst>
                <a:ext uri="{FF2B5EF4-FFF2-40B4-BE49-F238E27FC236}">
                  <a16:creationId xmlns:a16="http://schemas.microsoft.com/office/drawing/2014/main" id="{2591CA7A-63C3-72B2-9145-824465927CBD}"/>
                </a:ext>
              </a:extLst>
            </p:cNvPr>
            <p:cNvCxnSpPr/>
            <p:nvPr/>
          </p:nvCxnSpPr>
          <p:spPr>
            <a:xfrm>
              <a:off x="0" y="5186421"/>
              <a:ext cx="12191996" cy="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31" name="Straight Connector 39">
              <a:extLst>
                <a:ext uri="{FF2B5EF4-FFF2-40B4-BE49-F238E27FC236}">
                  <a16:creationId xmlns:a16="http://schemas.microsoft.com/office/drawing/2014/main" id="{5C48667A-E2E2-628D-3730-76EA23C5BF06}"/>
                </a:ext>
              </a:extLst>
            </p:cNvPr>
            <p:cNvCxnSpPr/>
            <p:nvPr/>
          </p:nvCxnSpPr>
          <p:spPr>
            <a:xfrm>
              <a:off x="0" y="5743611"/>
              <a:ext cx="12191996" cy="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32" name="Straight Connector 40">
              <a:extLst>
                <a:ext uri="{FF2B5EF4-FFF2-40B4-BE49-F238E27FC236}">
                  <a16:creationId xmlns:a16="http://schemas.microsoft.com/office/drawing/2014/main" id="{143D0A6C-2C40-885C-F25A-071F9945911F}"/>
                </a:ext>
              </a:extLst>
            </p:cNvPr>
            <p:cNvCxnSpPr/>
            <p:nvPr/>
          </p:nvCxnSpPr>
          <p:spPr>
            <a:xfrm>
              <a:off x="0" y="6858000"/>
              <a:ext cx="12191996" cy="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33" name="Straight Connector 41">
              <a:extLst>
                <a:ext uri="{FF2B5EF4-FFF2-40B4-BE49-F238E27FC236}">
                  <a16:creationId xmlns:a16="http://schemas.microsoft.com/office/drawing/2014/main" id="{C1272287-C20B-1E39-4877-293CB4A54DB9}"/>
                </a:ext>
              </a:extLst>
            </p:cNvPr>
            <p:cNvCxnSpPr/>
            <p:nvPr/>
          </p:nvCxnSpPr>
          <p:spPr>
            <a:xfrm>
              <a:off x="16614" y="6248396"/>
              <a:ext cx="12191997" cy="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</p:grpSp>
      <p:sp>
        <p:nvSpPr>
          <p:cNvPr id="34" name="Virsraksts 1">
            <a:extLst>
              <a:ext uri="{FF2B5EF4-FFF2-40B4-BE49-F238E27FC236}">
                <a16:creationId xmlns:a16="http://schemas.microsoft.com/office/drawing/2014/main" id="{7BC6F26B-1BA0-4502-4DAE-9E2F81052CE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53140" y="2954225"/>
            <a:ext cx="5833332" cy="2232196"/>
          </a:xfrm>
        </p:spPr>
        <p:txBody>
          <a:bodyPr anchor="t" anchorCtr="0"/>
          <a:lstStyle/>
          <a:p>
            <a:pPr lvl="0" algn="l"/>
            <a:r>
              <a:rPr lang="en-US"/>
              <a:t>Kas notiek mut</a:t>
            </a:r>
            <a:r>
              <a:rPr lang="lv-LV"/>
              <a:t>ē?</a:t>
            </a:r>
          </a:p>
        </p:txBody>
      </p:sp>
      <p:sp>
        <p:nvSpPr>
          <p:cNvPr id="35" name="Apakšvirsraksts 2">
            <a:extLst>
              <a:ext uri="{FF2B5EF4-FFF2-40B4-BE49-F238E27FC236}">
                <a16:creationId xmlns:a16="http://schemas.microsoft.com/office/drawing/2014/main" id="{766A3001-53AF-AF40-B806-5534D55E05F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50584" y="3965525"/>
            <a:ext cx="5555620" cy="2063928"/>
          </a:xfrm>
        </p:spPr>
        <p:txBody>
          <a:bodyPr anchor="b" anchorCtr="0"/>
          <a:lstStyle/>
          <a:p>
            <a:r>
              <a:rPr lang="lv-LV" dirty="0"/>
              <a:t>Anda </a:t>
            </a:r>
            <a:r>
              <a:rPr lang="lv-LV" dirty="0" err="1"/>
              <a:t>Mironova</a:t>
            </a:r>
            <a:endParaRPr lang="lv-LV" dirty="0"/>
          </a:p>
        </p:txBody>
      </p:sp>
      <p:sp>
        <p:nvSpPr>
          <p:cNvPr id="36" name="Right Triangle 43">
            <a:extLst>
              <a:ext uri="{FF2B5EF4-FFF2-40B4-BE49-F238E27FC236}">
                <a16:creationId xmlns:a16="http://schemas.microsoft.com/office/drawing/2014/main" id="{787BCC7F-46E2-21A0-7544-D3B09A116463}"/>
              </a:ext>
            </a:extLst>
          </p:cNvPr>
          <p:cNvSpPr>
            <a:spLocks noMove="1" noResize="1"/>
          </p:cNvSpPr>
          <p:nvPr/>
        </p:nvSpPr>
        <p:spPr>
          <a:xfrm rot="18900010">
            <a:off x="408108" y="-284145"/>
            <a:ext cx="568290" cy="56829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360"/>
              <a:gd name="f8" fmla="+- 0 0 -180"/>
              <a:gd name="f9" fmla="+- 0 0 -90"/>
              <a:gd name="f10" fmla="abs f3"/>
              <a:gd name="f11" fmla="abs f4"/>
              <a:gd name="f12" fmla="abs f5"/>
              <a:gd name="f13" fmla="val f6"/>
              <a:gd name="f14" fmla="*/ f7 f0 1"/>
              <a:gd name="f15" fmla="*/ f8 f0 1"/>
              <a:gd name="f16" fmla="*/ f9 f0 1"/>
              <a:gd name="f17" fmla="?: f10 f3 1"/>
              <a:gd name="f18" fmla="?: f11 f4 1"/>
              <a:gd name="f19" fmla="?: f12 f5 1"/>
              <a:gd name="f20" fmla="*/ f14 1 f2"/>
              <a:gd name="f21" fmla="*/ f15 1 f2"/>
              <a:gd name="f22" fmla="*/ f16 1 f2"/>
              <a:gd name="f23" fmla="*/ f17 1 21600"/>
              <a:gd name="f24" fmla="*/ f18 1 21600"/>
              <a:gd name="f25" fmla="*/ 21600 f17 1"/>
              <a:gd name="f26" fmla="*/ 21600 f18 1"/>
              <a:gd name="f27" fmla="+- f20 0 f1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val f31"/>
              <a:gd name="f34" fmla="val f32"/>
              <a:gd name="f35" fmla="*/ f13 f30 1"/>
              <a:gd name="f36" fmla="+- f34 0 f13"/>
              <a:gd name="f37" fmla="+- f33 0 f13"/>
              <a:gd name="f38" fmla="*/ f34 f30 1"/>
              <a:gd name="f39" fmla="*/ f33 f30 1"/>
              <a:gd name="f40" fmla="*/ f36 1 2"/>
              <a:gd name="f41" fmla="*/ f37 1 2"/>
              <a:gd name="f42" fmla="*/ f37 1 12"/>
              <a:gd name="f43" fmla="*/ f36 7 1"/>
              <a:gd name="f44" fmla="*/ f37 7 1"/>
              <a:gd name="f45" fmla="*/ f36 11 1"/>
              <a:gd name="f46" fmla="+- f13 f40 0"/>
              <a:gd name="f47" fmla="+- f13 f41 0"/>
              <a:gd name="f48" fmla="*/ f43 1 12"/>
              <a:gd name="f49" fmla="*/ f44 1 12"/>
              <a:gd name="f50" fmla="*/ f45 1 12"/>
              <a:gd name="f51" fmla="*/ f42 f30 1"/>
              <a:gd name="f52" fmla="*/ f48 f30 1"/>
              <a:gd name="f53" fmla="*/ f49 f30 1"/>
              <a:gd name="f54" fmla="*/ f50 f30 1"/>
              <a:gd name="f55" fmla="*/ f47 f30 1"/>
              <a:gd name="f56" fmla="*/ f46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35" y="f35"/>
              </a:cxn>
              <a:cxn ang="f28">
                <a:pos x="f35" y="f38"/>
              </a:cxn>
              <a:cxn ang="f28">
                <a:pos x="f39" y="f38"/>
              </a:cxn>
              <a:cxn ang="f29">
                <a:pos x="f55" y="f56"/>
              </a:cxn>
            </a:cxnLst>
            <a:rect l="f51" t="f52" r="f53" b="f54"/>
            <a:pathLst>
              <a:path>
                <a:moveTo>
                  <a:pt x="f35" y="f38"/>
                </a:moveTo>
                <a:lnTo>
                  <a:pt x="f35" y="f35"/>
                </a:lnTo>
                <a:lnTo>
                  <a:pt x="f39" y="f38"/>
                </a:lnTo>
                <a:close/>
              </a:path>
            </a:pathLst>
          </a:custGeom>
          <a:solidFill>
            <a:srgbClr val="475622">
              <a:alpha val="17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venir Next LT Pro"/>
            </a:endParaRPr>
          </a:p>
        </p:txBody>
      </p:sp>
      <p:pic>
        <p:nvPicPr>
          <p:cNvPr id="37" name="Picture 3">
            <a:extLst>
              <a:ext uri="{FF2B5EF4-FFF2-40B4-BE49-F238E27FC236}">
                <a16:creationId xmlns:a16="http://schemas.microsoft.com/office/drawing/2014/main" id="{4C9277F1-D44B-03F1-A773-6F56E13C60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763" r="18161" b="1"/>
          <a:stretch>
            <a:fillRect/>
          </a:stretch>
        </p:blipFill>
        <p:spPr>
          <a:xfrm>
            <a:off x="6309314" y="0"/>
            <a:ext cx="5899306" cy="686223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6DCCD-15D7-C7E0-EA31-0E22A1D3490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lv-LV" b="1"/>
              <a:t>Zobu grupas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5077A-A36A-48F4-9F85-D34FFE2A23E0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 sz="2600"/>
              <a:t>Priekšzobi (incisīvi)</a:t>
            </a:r>
          </a:p>
          <a:p>
            <a:pPr lvl="0"/>
            <a:r>
              <a:rPr lang="lv-LV" sz="2600"/>
              <a:t>Acu zobi (kanīni)</a:t>
            </a:r>
          </a:p>
          <a:p>
            <a:pPr lvl="0"/>
            <a:r>
              <a:rPr lang="lv-LV" sz="2600"/>
              <a:t>Sānu zobi </a:t>
            </a:r>
            <a:r>
              <a:rPr lang="lv-LV" sz="2200"/>
              <a:t>(</a:t>
            </a:r>
            <a:r>
              <a:rPr lang="lv-LV" sz="2600"/>
              <a:t>premolāri un molāri</a:t>
            </a:r>
            <a:r>
              <a:rPr lang="lv-LV" sz="2200"/>
              <a:t>)</a:t>
            </a:r>
          </a:p>
          <a:p>
            <a:pPr marL="0" lvl="0" indent="0">
              <a:buNone/>
            </a:pPr>
            <a:endParaRPr lang="lv-LV" sz="2600"/>
          </a:p>
          <a:p>
            <a:pPr marL="0" lvl="0" indent="0" algn="just">
              <a:buNone/>
            </a:pPr>
            <a:r>
              <a:rPr lang="lv-LV" sz="2600"/>
              <a:t>Pieaugušam cilvēkam ir 28 – 32 pastāvīgie zobi, kas paredzēti visam mūžam, tālab ir svarīgi par tiem rūpēties un saglabāt tos veselus. </a:t>
            </a:r>
          </a:p>
          <a:p>
            <a:pPr lvl="0"/>
            <a:endParaRPr lang="lv-LV" sz="2600"/>
          </a:p>
          <a:p>
            <a:pPr lvl="0"/>
            <a:endParaRPr lang="lv-LV" sz="2600"/>
          </a:p>
        </p:txBody>
      </p:sp>
      <p:pic>
        <p:nvPicPr>
          <p:cNvPr id="4" name="Satura vietturis 6">
            <a:extLst>
              <a:ext uri="{FF2B5EF4-FFF2-40B4-BE49-F238E27FC236}">
                <a16:creationId xmlns:a16="http://schemas.microsoft.com/office/drawing/2014/main" id="{2D91D8AF-092A-D273-0D2E-0D985A0CD515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6677021" y="2467764"/>
            <a:ext cx="4762496" cy="245745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46FC7-A445-4CC1-B4F1-C86C50BDA21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lv-LV" b="1"/>
              <a:t>Piena zobi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E3DB0-F3D0-D63E-267F-897B0FF0C4CB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>
              <a:lnSpc>
                <a:spcPct val="90000"/>
              </a:lnSpc>
            </a:pPr>
            <a:r>
              <a:rPr lang="lv-LV" sz="2600"/>
              <a:t>Pirmie piena zobi bērnam izšķiļas aptuveni 6–7 mēnešu vecumā, un šis process turpinās noteiktā secībā līdz 3 gadu vecumam.</a:t>
            </a:r>
          </a:p>
          <a:p>
            <a:pPr lvl="0" algn="just">
              <a:lnSpc>
                <a:spcPct val="90000"/>
              </a:lnSpc>
            </a:pPr>
            <a:r>
              <a:rPr lang="lv-LV" sz="2600"/>
              <a:t>Rūpes par piena zobu veselību tiešā veidā ietekmē pastāvīgo zobu veselību, jo bojāti vai traumēti piena zobi var nelabvēlīgi ietekmēt pastāvīgo zobu aizmetņus.</a:t>
            </a:r>
          </a:p>
          <a:p>
            <a:pPr lvl="0" algn="just">
              <a:lnSpc>
                <a:spcPct val="90000"/>
              </a:lnSpc>
            </a:pPr>
            <a:r>
              <a:rPr lang="lv-LV" sz="2600"/>
              <a:t>Bērnam ir 20 piena zobi.</a:t>
            </a:r>
          </a:p>
          <a:p>
            <a:pPr lvl="0">
              <a:lnSpc>
                <a:spcPct val="90000"/>
              </a:lnSpc>
            </a:pPr>
            <a:endParaRPr lang="lv-LV" sz="2600"/>
          </a:p>
        </p:txBody>
      </p:sp>
      <p:pic>
        <p:nvPicPr>
          <p:cNvPr id="4" name="Satura vietturis 6">
            <a:extLst>
              <a:ext uri="{FF2B5EF4-FFF2-40B4-BE49-F238E27FC236}">
                <a16:creationId xmlns:a16="http://schemas.microsoft.com/office/drawing/2014/main" id="{F83790C8-FBA7-57DB-D9BB-A2545F70ADBE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rcRect t="515" r="57665" b="26571"/>
          <a:stretch>
            <a:fillRect/>
          </a:stretch>
        </p:blipFill>
        <p:spPr>
          <a:xfrm>
            <a:off x="7077071" y="1498024"/>
            <a:ext cx="4276721" cy="5006532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047A1C0-829E-BC2E-1A87-EC5CB5A3F91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BC56E3C-F725-FBBE-80B6-82A9A7658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35631" y="37810"/>
            <a:ext cx="10041940" cy="6820189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DA4EF433-D3FD-E2F4-90B9-561310F234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2925" y="1604863"/>
            <a:ext cx="11059110" cy="5253136"/>
          </a:xfrm>
        </p:spPr>
        <p:txBody>
          <a:bodyPr>
            <a:noAutofit/>
          </a:bodyPr>
          <a:lstStyle/>
          <a:p>
            <a:pPr lvl="0"/>
            <a:r>
              <a:rPr lang="lv-LV" sz="2400"/>
              <a:t>1. Runas attīstība</a:t>
            </a:r>
            <a:br>
              <a:rPr lang="lv-LV" sz="2400"/>
            </a:br>
            <a:br>
              <a:rPr lang="lv-LV" sz="2400"/>
            </a:br>
            <a:r>
              <a:rPr lang="lv-LV" sz="2400"/>
              <a:t>2. Sejas attīstība</a:t>
            </a:r>
            <a:br>
              <a:rPr lang="lv-LV" sz="2400"/>
            </a:br>
            <a:br>
              <a:rPr lang="lv-LV" sz="2400"/>
            </a:br>
            <a:r>
              <a:rPr lang="lv-LV" sz="2400"/>
              <a:t>3. Grūtības košļāt un slikta gremošana </a:t>
            </a:r>
            <a:br>
              <a:rPr lang="lv-LV" sz="2400"/>
            </a:br>
            <a:br>
              <a:rPr lang="lv-LV" sz="2400"/>
            </a:br>
            <a:r>
              <a:rPr lang="lv-LV" sz="2400"/>
              <a:t>4. Impaktēti zobi </a:t>
            </a:r>
            <a:br>
              <a:rPr lang="lv-LV" sz="2400"/>
            </a:br>
            <a:br>
              <a:rPr lang="lv-LV" sz="2400"/>
            </a:br>
            <a:r>
              <a:rPr lang="lv-LV" sz="2400"/>
              <a:t>5. Nepareizs novietojums, saspiesti zobi</a:t>
            </a:r>
            <a:br>
              <a:rPr lang="lv-LV" sz="2400"/>
            </a:br>
            <a:br>
              <a:rPr lang="lv-LV" sz="2400"/>
            </a:br>
            <a:r>
              <a:rPr lang="lv-LV" sz="2400"/>
              <a:t>6. Ortodontiskās ārstēšanas nepieciešamība </a:t>
            </a:r>
            <a:br>
              <a:rPr lang="lv-LV" sz="2400"/>
            </a:br>
            <a:br>
              <a:rPr lang="lv-LV" sz="2400"/>
            </a:br>
            <a:r>
              <a:rPr lang="lv-LV" sz="2400"/>
              <a:t>7. Neregulārs zobu nodilums</a:t>
            </a:r>
            <a:br>
              <a:rPr lang="lv-LV" sz="2400"/>
            </a:br>
            <a:br>
              <a:rPr lang="lv-LV" sz="2400"/>
            </a:br>
            <a:endParaRPr lang="lv-LV" sz="2000"/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E77F6D23-B5D7-B012-9649-D0C3BE7653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5901" y="353004"/>
            <a:ext cx="10890247" cy="948479"/>
          </a:xfrm>
        </p:spPr>
        <p:txBody>
          <a:bodyPr/>
          <a:lstStyle/>
          <a:p>
            <a:pPr lvl="0"/>
            <a:r>
              <a:rPr lang="lv-LV" sz="4400"/>
              <a:t>Zobu zaudējuma sarežģījumi (l)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0201E-D2B1-7BA6-1ABB-31CB89E165A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lv-LV" b="1"/>
              <a:t>Maiņas sakodiens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7C363-BEDE-56DE-52DA-C0958127B46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825627"/>
            <a:ext cx="6486525" cy="4784726"/>
          </a:xfrm>
        </p:spPr>
        <p:txBody>
          <a:bodyPr/>
          <a:lstStyle/>
          <a:p>
            <a:pPr lvl="0" algn="just">
              <a:lnSpc>
                <a:spcPct val="100000"/>
              </a:lnSpc>
            </a:pPr>
            <a:r>
              <a:rPr lang="lv-LV"/>
              <a:t>Zobu maiņa bērniem sākas ap 6 gadu vecumu un ilgst līdz pat 14 gadu vecumam.</a:t>
            </a:r>
          </a:p>
          <a:p>
            <a:pPr lvl="0" algn="just">
              <a:lnSpc>
                <a:spcPct val="100000"/>
              </a:lnSpc>
            </a:pPr>
            <a:r>
              <a:rPr lang="lv-LV"/>
              <a:t>Ap 5 – 6 gadu vecumu, kad sākas piena zobu nomaiņa uz pastāvīgajiem zobiem, bērnam ir tā saucamais agrīnais maiņas sakodiens. </a:t>
            </a:r>
          </a:p>
          <a:p>
            <a:pPr lvl="0" algn="just">
              <a:lnSpc>
                <a:spcPct val="100000"/>
              </a:lnSpc>
            </a:pPr>
            <a:r>
              <a:rPr lang="lv-LV"/>
              <a:t>Ja bērnam veidojas nepareizs sakodiens, tieši šajā vecumā to var sākt koriģēt.</a:t>
            </a:r>
          </a:p>
        </p:txBody>
      </p:sp>
      <p:pic>
        <p:nvPicPr>
          <p:cNvPr id="4" name="Satura vietturis 4">
            <a:extLst>
              <a:ext uri="{FF2B5EF4-FFF2-40B4-BE49-F238E27FC236}">
                <a16:creationId xmlns:a16="http://schemas.microsoft.com/office/drawing/2014/main" id="{931E3A71-C180-92BC-551E-2DAD311DFF61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3"/>
          <a:stretch>
            <a:fillRect/>
          </a:stretch>
        </p:blipFill>
        <p:spPr>
          <a:xfrm>
            <a:off x="7321372" y="54351"/>
            <a:ext cx="4780437" cy="6749286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eeth Names: Shape and Function of Four Types of Teeth">
            <a:extLst>
              <a:ext uri="{FF2B5EF4-FFF2-40B4-BE49-F238E27FC236}">
                <a16:creationId xmlns:a16="http://schemas.microsoft.com/office/drawing/2014/main" id="{459F74F0-4635-2D94-31B4-723B851365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462" t="9584" r="10689"/>
          <a:stretch>
            <a:fillRect/>
          </a:stretch>
        </p:blipFill>
        <p:spPr>
          <a:xfrm>
            <a:off x="4447595" y="0"/>
            <a:ext cx="7744410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Attēls 1">
            <a:extLst>
              <a:ext uri="{FF2B5EF4-FFF2-40B4-BE49-F238E27FC236}">
                <a16:creationId xmlns:a16="http://schemas.microsoft.com/office/drawing/2014/main" id="{50C7F152-70EB-72EA-08C3-6DC8D6ABF4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4170"/>
          <a:stretch>
            <a:fillRect/>
          </a:stretch>
        </p:blipFill>
        <p:spPr>
          <a:xfrm>
            <a:off x="1295403" y="714045"/>
            <a:ext cx="2038353" cy="229497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Attēls 2">
            <a:extLst>
              <a:ext uri="{FF2B5EF4-FFF2-40B4-BE49-F238E27FC236}">
                <a16:creationId xmlns:a16="http://schemas.microsoft.com/office/drawing/2014/main" id="{67CE0EB5-594F-C7D9-BFD5-AED50847D1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5801"/>
          <a:stretch>
            <a:fillRect/>
          </a:stretch>
        </p:blipFill>
        <p:spPr>
          <a:xfrm>
            <a:off x="1108517" y="3697001"/>
            <a:ext cx="2412114" cy="229839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3">
            <a:extLst>
              <a:ext uri="{FF2B5EF4-FFF2-40B4-BE49-F238E27FC236}">
                <a16:creationId xmlns:a16="http://schemas.microsoft.com/office/drawing/2014/main" id="{9179C4B6-A5D2-DCD1-A5CE-1C78ACF98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8" y="342900"/>
            <a:ext cx="4114800" cy="61722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Attēls 5">
            <a:extLst>
              <a:ext uri="{FF2B5EF4-FFF2-40B4-BE49-F238E27FC236}">
                <a16:creationId xmlns:a16="http://schemas.microsoft.com/office/drawing/2014/main" id="{16B8E4B4-55CE-63FF-16C3-492C9921F5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34" t="7778" r="3704" b="11111"/>
          <a:stretch>
            <a:fillRect/>
          </a:stretch>
        </p:blipFill>
        <p:spPr>
          <a:xfrm>
            <a:off x="5073228" y="1552578"/>
            <a:ext cx="6690152" cy="373379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8E89AB65-C4A9-2951-0EAA-77C040B7348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lv-LV"/>
              <a:t>Biežākās mutes un zobu slimības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A7A1745F-5F95-887D-EBAF-77937EC5EF49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AB8A1-49C5-E59A-7C03-EACA122DEB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934626"/>
          </a:xfrm>
        </p:spPr>
        <p:txBody>
          <a:bodyPr/>
          <a:lstStyle/>
          <a:p>
            <a:pPr lvl="0"/>
            <a:r>
              <a:rPr lang="lv-LV"/>
              <a:t>Zobu attīstības traucējumi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EFA301CD-BC0D-FE0B-B683-488354388D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847526" y="1196748"/>
            <a:ext cx="4040184" cy="639759"/>
          </a:xfrm>
        </p:spPr>
        <p:txBody>
          <a:bodyPr/>
          <a:lstStyle/>
          <a:p>
            <a:pPr lvl="0"/>
            <a:r>
              <a:rPr lang="lv-LV"/>
              <a:t>Hipomineralizācija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13D3CFE7-07A5-76F5-48FB-905FDBE98B37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68012" y="1196748"/>
            <a:ext cx="4041776" cy="639759"/>
          </a:xfrm>
        </p:spPr>
        <p:txBody>
          <a:bodyPr anchorCtr="1"/>
          <a:lstStyle/>
          <a:p>
            <a:pPr lvl="0" algn="ctr"/>
            <a:r>
              <a:rPr lang="lv-LV"/>
              <a:t>Fluoroze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A1E9F04-5828-16EB-3021-F36DF9FB1C8D}"/>
              </a:ext>
            </a:extLst>
          </p:cNvPr>
          <p:cNvSpPr txBox="1">
            <a:spLocks noGrp="1"/>
          </p:cNvSpPr>
          <p:nvPr>
            <p:ph idx="2"/>
          </p:nvPr>
        </p:nvSpPr>
        <p:spPr/>
        <p:txBody>
          <a:bodyPr/>
          <a:lstStyle/>
          <a:p>
            <a:pPr lvl="0"/>
            <a:endParaRPr lang="lv-LV"/>
          </a:p>
          <a:p>
            <a:pPr lvl="0"/>
            <a:endParaRPr lang="lv-LV"/>
          </a:p>
          <a:p>
            <a:pPr lvl="0"/>
            <a:endParaRPr lang="lv-LV"/>
          </a:p>
          <a:p>
            <a:pPr marL="0" lvl="0" indent="0">
              <a:buNone/>
            </a:pPr>
            <a:endParaRPr lang="lv-LV"/>
          </a:p>
          <a:p>
            <a:pPr lvl="0"/>
            <a:endParaRPr lang="lv-LV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C9B613-1002-DD39-F8F0-A61C8C754C8A}"/>
              </a:ext>
            </a:extLst>
          </p:cNvPr>
          <p:cNvSpPr txBox="1">
            <a:spLocks noGrp="1"/>
          </p:cNvSpPr>
          <p:nvPr>
            <p:ph idx="4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7" name="Picture 4" descr="E:\Desktop\dental-fluorosis.jpg">
            <a:extLst>
              <a:ext uri="{FF2B5EF4-FFF2-40B4-BE49-F238E27FC236}">
                <a16:creationId xmlns:a16="http://schemas.microsoft.com/office/drawing/2014/main" id="{DF5DAAA6-1280-605C-B4D7-3BCCE98C35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997577" y="2054300"/>
            <a:ext cx="6155996" cy="290973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Attēls 6">
            <a:extLst>
              <a:ext uri="{FF2B5EF4-FFF2-40B4-BE49-F238E27FC236}">
                <a16:creationId xmlns:a16="http://schemas.microsoft.com/office/drawing/2014/main" id="{F9847E8E-CEF7-0EC0-0930-9211AD7EB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4035"/>
            <a:ext cx="5362571" cy="320992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2" descr="E:\Desktop\hipomin.png">
            <a:extLst>
              <a:ext uri="{FF2B5EF4-FFF2-40B4-BE49-F238E27FC236}">
                <a16:creationId xmlns:a16="http://schemas.microsoft.com/office/drawing/2014/main" id="{1D3102BA-91E9-C188-48E7-658B940CE48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540102" y="3319765"/>
            <a:ext cx="3627909" cy="312820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90CE9FF-9155-46E5-8E10-E85A6A6EB8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91544" y="404667"/>
            <a:ext cx="8229600" cy="1143000"/>
          </a:xfrm>
        </p:spPr>
        <p:txBody>
          <a:bodyPr/>
          <a:lstStyle/>
          <a:p>
            <a:pPr lvl="0"/>
            <a:r>
              <a:rPr lang="lv-LV"/>
              <a:t>Erozijas</a:t>
            </a:r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83DAA9F-9204-8ACB-9F18-295ACB3B60B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49659" y="1455889"/>
            <a:ext cx="8356262" cy="4997452"/>
          </a:xfrm>
        </p:spPr>
        <p:txBody>
          <a:bodyPr/>
          <a:lstStyle/>
          <a:p>
            <a:pPr lvl="0"/>
            <a:r>
              <a:rPr lang="lv-LV" sz="2600"/>
              <a:t>Ieliekts emaljas bojājums</a:t>
            </a:r>
          </a:p>
          <a:p>
            <a:pPr lvl="0"/>
            <a:r>
              <a:rPr lang="lv-LV" sz="2600"/>
              <a:t>Zobu jutība uz temperatūrām, uz skābu un saldu</a:t>
            </a:r>
          </a:p>
          <a:p>
            <a:pPr lvl="0"/>
            <a:r>
              <a:rPr lang="lv-LV" sz="2600"/>
              <a:t>Zobu formas, krāsas izmaiņas</a:t>
            </a:r>
          </a:p>
          <a:p>
            <a:pPr lvl="0"/>
            <a:r>
              <a:rPr lang="lv-LV" sz="2600" u="sng"/>
              <a:t>Neatgriezeniski emaljas bojājumi</a:t>
            </a:r>
          </a:p>
          <a:p>
            <a:pPr marL="0" lvl="0" indent="0">
              <a:buNone/>
            </a:pPr>
            <a:endParaRPr lang="nb-NO" sz="2600"/>
          </a:p>
          <a:p>
            <a:pPr lvl="0"/>
            <a:r>
              <a:rPr lang="lv-LV" sz="2200">
                <a:latin typeface="Posterama"/>
              </a:rPr>
              <a:t>Skābu dzērienu bieža lietošana izsauc emaljas kristālu šķīšanu </a:t>
            </a:r>
          </a:p>
          <a:p>
            <a:pPr lvl="0"/>
            <a:r>
              <a:rPr lang="lv-LV" sz="2200">
                <a:latin typeface="Posterama"/>
              </a:rPr>
              <a:t>Zobu tīrīšanu var veikt tikai 30 min. pēc skābu dzērienu lietošanas </a:t>
            </a:r>
          </a:p>
          <a:p>
            <a:pPr lvl="0"/>
            <a:r>
              <a:rPr lang="lv-LV" sz="2200">
                <a:latin typeface="Posterama"/>
              </a:rPr>
              <a:t>Pēc skābu dzērienu lietošanas zobu virsma kļūst “mīksta” un  tūlītēja zobu tīrīšana paaugstina eroziju rašanos</a:t>
            </a:r>
            <a:endParaRPr lang="en-US" sz="2200">
              <a:latin typeface="Posterama"/>
            </a:endParaRPr>
          </a:p>
        </p:txBody>
      </p:sp>
      <p:pic>
        <p:nvPicPr>
          <p:cNvPr id="4" name="Picture 6" descr="http://www.smile-mag.com/UserFiles/Image/dan1.jpg">
            <a:extLst>
              <a:ext uri="{FF2B5EF4-FFF2-40B4-BE49-F238E27FC236}">
                <a16:creationId xmlns:a16="http://schemas.microsoft.com/office/drawing/2014/main" id="{A916AD96-B74B-AB09-E595-55F1771562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08923" y="2021628"/>
            <a:ext cx="2781303" cy="185737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1FE6A176-C496-EEFA-D4B9-E0C436AB4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8607" y="1387684"/>
            <a:ext cx="7502866" cy="1325559"/>
          </a:xfrm>
        </p:spPr>
        <p:txBody>
          <a:bodyPr/>
          <a:lstStyle/>
          <a:p>
            <a:r>
              <a:rPr lang="lv-LV" b="0" i="0" dirty="0">
                <a:solidFill>
                  <a:schemeClr val="bg1"/>
                </a:solidFill>
                <a:effectLst/>
                <a:latin typeface="CorporateS"/>
              </a:rPr>
              <a:t>Anda </a:t>
            </a:r>
            <a:r>
              <a:rPr lang="lv-LV" b="0" i="0" dirty="0" err="1">
                <a:solidFill>
                  <a:schemeClr val="bg1"/>
                </a:solidFill>
                <a:effectLst/>
                <a:latin typeface="CorporateS"/>
              </a:rPr>
              <a:t>Mironova</a:t>
            </a:r>
            <a:r>
              <a:rPr lang="lv-LV" b="0" i="0" dirty="0">
                <a:solidFill>
                  <a:schemeClr val="bg1"/>
                </a:solidFill>
                <a:effectLst/>
                <a:latin typeface="CorporateS"/>
              </a:rPr>
              <a:t> </a:t>
            </a:r>
            <a:r>
              <a:rPr lang="lv-LV" sz="3600" b="0" i="0" dirty="0" err="1">
                <a:solidFill>
                  <a:schemeClr val="bg1"/>
                </a:solidFill>
                <a:effectLst/>
                <a:latin typeface="CorporateS"/>
              </a:rPr>
              <a:t>Bsc</a:t>
            </a:r>
            <a:r>
              <a:rPr lang="lv-LV" sz="3600" b="0" i="0" dirty="0">
                <a:solidFill>
                  <a:schemeClr val="bg1"/>
                </a:solidFill>
                <a:effectLst/>
                <a:latin typeface="CorporateS"/>
              </a:rPr>
              <a:t>. sal., Mg. paed.</a:t>
            </a:r>
            <a:endParaRPr lang="lv-LV" sz="3600" dirty="0">
              <a:solidFill>
                <a:schemeClr val="bg1"/>
              </a:solidFill>
            </a:endParaRP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EF67B512-2666-7399-20C1-533A5DF84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290633"/>
            <a:ext cx="10722931" cy="4351336"/>
          </a:xfrm>
        </p:spPr>
        <p:txBody>
          <a:bodyPr/>
          <a:lstStyle/>
          <a:p>
            <a:r>
              <a:rPr lang="lv-LV" dirty="0"/>
              <a:t>Zobu higiēniste - RSU Stomatoloģijas institūts, bērnu nod. un ARS</a:t>
            </a:r>
          </a:p>
          <a:p>
            <a:r>
              <a:rPr lang="lv-LV" dirty="0"/>
              <a:t>Lektore – RSU zobārstniecības fakultāte</a:t>
            </a:r>
          </a:p>
          <a:p>
            <a:pPr marL="0" indent="0">
              <a:buNone/>
            </a:pPr>
            <a:endParaRPr lang="lv-LV" dirty="0"/>
          </a:p>
          <a:p>
            <a:endParaRPr lang="lv-LV" dirty="0"/>
          </a:p>
        </p:txBody>
      </p:sp>
      <p:pic>
        <p:nvPicPr>
          <p:cNvPr id="7" name="Attēls 6">
            <a:extLst>
              <a:ext uri="{FF2B5EF4-FFF2-40B4-BE49-F238E27FC236}">
                <a16:creationId xmlns:a16="http://schemas.microsoft.com/office/drawing/2014/main" id="{CB3A7733-CF2D-7D9D-F888-DE5935753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81808"/>
            <a:ext cx="25527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843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AD281-3DBD-62DB-E72A-5A8F4E3522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7275" y="365129"/>
            <a:ext cx="10122856" cy="1325559"/>
          </a:xfrm>
        </p:spPr>
        <p:txBody>
          <a:bodyPr/>
          <a:lstStyle/>
          <a:p>
            <a:pPr lvl="0"/>
            <a:r>
              <a:rPr lang="lv-LV"/>
              <a:t>Abrāzija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D1E8E-47BE-265B-8879-9C506B508EB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49525" y="1779404"/>
            <a:ext cx="7875352" cy="4351336"/>
          </a:xfrm>
        </p:spPr>
        <p:txBody>
          <a:bodyPr/>
          <a:lstStyle/>
          <a:p>
            <a:pPr marL="0" lvl="0" indent="0">
              <a:buNone/>
            </a:pPr>
            <a:r>
              <a:rPr lang="lv-LV">
                <a:latin typeface="Posterama"/>
              </a:rPr>
              <a:t>Zobu nodilums (abrāzija) ir zobu cieto audu noārdīšanās </a:t>
            </a:r>
            <a:r>
              <a:rPr lang="lv-LV" b="1">
                <a:latin typeface="Posterama"/>
              </a:rPr>
              <a:t>mehānisku</a:t>
            </a:r>
            <a:r>
              <a:rPr lang="lv-LV">
                <a:latin typeface="Posterama"/>
              </a:rPr>
              <a:t> faktoru iedarbībā. </a:t>
            </a:r>
          </a:p>
          <a:p>
            <a:pPr marL="0" lvl="0" indent="0">
              <a:buNone/>
            </a:pPr>
            <a:r>
              <a:rPr lang="lv-LV">
                <a:latin typeface="Posterama"/>
              </a:rPr>
              <a:t>Regulāra mehānisku faktoru iedarbība uz zobiem var izraisīt zobu emaljas un dentīna nodilšanu.</a:t>
            </a:r>
          </a:p>
          <a:p>
            <a:pPr marL="0" lvl="0" indent="0">
              <a:buNone/>
            </a:pPr>
            <a:endParaRPr lang="lv-LV"/>
          </a:p>
        </p:txBody>
      </p:sp>
      <p:pic>
        <p:nvPicPr>
          <p:cNvPr id="4" name="Picture 2" descr="D:\Desktop\toothbrush_abrasion_before.gif">
            <a:extLst>
              <a:ext uri="{FF2B5EF4-FFF2-40B4-BE49-F238E27FC236}">
                <a16:creationId xmlns:a16="http://schemas.microsoft.com/office/drawing/2014/main" id="{63334631-E36D-5CF9-5BDA-B2686016D8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25961" y="1779404"/>
            <a:ext cx="3998963" cy="248342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C3E7A-7753-C597-3939-1CAF101F974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lv-LV"/>
              <a:t>Zobu aplikums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C5EC4-EA09-DB7B-5342-61B37E4ED2CC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>
              <a:lnSpc>
                <a:spcPct val="90000"/>
              </a:lnSpc>
            </a:pPr>
            <a:r>
              <a:rPr lang="lv-LV" sz="2200"/>
              <a:t>Zobu aplikums veidojas, ja pēc ēšanas no zobiem netiek notīrītas ēdiena atliekas. </a:t>
            </a:r>
          </a:p>
          <a:p>
            <a:pPr lvl="0" algn="just">
              <a:lnSpc>
                <a:spcPct val="90000"/>
              </a:lnSpc>
            </a:pPr>
            <a:r>
              <a:rPr lang="lv-LV" sz="2200"/>
              <a:t>Tā ir balti dzeltena masa, kas visvairāk veidojas pie smaganu malas, zobu bedrītēs un starpzobu spraugās. </a:t>
            </a:r>
          </a:p>
          <a:p>
            <a:pPr lvl="0" algn="just">
              <a:lnSpc>
                <a:spcPct val="90000"/>
              </a:lnSpc>
            </a:pPr>
            <a:r>
              <a:rPr lang="lv-LV" sz="2200"/>
              <a:t>Aplikumā esošās baktērijas mutes siltajā un mitrajā vidē aug un vairojas.</a:t>
            </a:r>
          </a:p>
          <a:p>
            <a:pPr lvl="0" algn="just">
              <a:lnSpc>
                <a:spcPct val="90000"/>
              </a:lnSpc>
            </a:pPr>
            <a:r>
              <a:rPr lang="lv-LV" sz="2200"/>
              <a:t>Šīm baktērijām zoba aplikumā, pārstrādājot  cukuru, veidojas skābe, kura savukārt šķīdina zoba emalju. Tā sākas zoba bojāšanās.</a:t>
            </a:r>
          </a:p>
          <a:p>
            <a:pPr lvl="0">
              <a:lnSpc>
                <a:spcPct val="90000"/>
              </a:lnSpc>
            </a:pPr>
            <a:endParaRPr lang="lv-LV" sz="2600"/>
          </a:p>
          <a:p>
            <a:pPr lvl="0">
              <a:lnSpc>
                <a:spcPct val="90000"/>
              </a:lnSpc>
            </a:pPr>
            <a:endParaRPr lang="lv-LV" sz="2600"/>
          </a:p>
          <a:p>
            <a:pPr lvl="0">
              <a:lnSpc>
                <a:spcPct val="90000"/>
              </a:lnSpc>
            </a:pPr>
            <a:endParaRPr lang="lv-LV" sz="260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7E590F6-9BCB-CB2C-3ED7-EB4480F674ED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3"/>
          <a:stretch>
            <a:fillRect/>
          </a:stretch>
        </p:blipFill>
        <p:spPr>
          <a:xfrm>
            <a:off x="6730441" y="1825627"/>
            <a:ext cx="4931478" cy="3701125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37810D5-40A4-ECEB-479D-06B1DE0262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1575" y="505983"/>
            <a:ext cx="8229600" cy="1143000"/>
          </a:xfrm>
        </p:spPr>
        <p:txBody>
          <a:bodyPr/>
          <a:lstStyle/>
          <a:p>
            <a:pPr lvl="0"/>
            <a:r>
              <a:rPr lang="lv-LV"/>
              <a:t>Karies</a:t>
            </a: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20E2CCA-B83C-FEC7-13D1-D54A6B1E35B7}"/>
              </a:ext>
            </a:extLst>
          </p:cNvPr>
          <p:cNvSpPr/>
          <p:nvPr/>
        </p:nvSpPr>
        <p:spPr>
          <a:xfrm>
            <a:off x="1885950" y="1849008"/>
            <a:ext cx="6018215" cy="409343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457200" marR="0" lvl="0" indent="-4572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4000" b="0" i="0" u="none" strike="noStrike" kern="1200" cap="none" spc="0" baseline="0">
                <a:solidFill>
                  <a:srgbClr val="FFFFFF"/>
                </a:solidFill>
                <a:uFillTx/>
                <a:latin typeface="Avenir Next LT Pro"/>
              </a:rPr>
              <a:t>4 faktoru mijiedarbība:</a:t>
            </a:r>
          </a:p>
          <a:p>
            <a:pPr marL="457200" marR="0" lvl="0" indent="-4572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4000" b="0" i="0" u="none" strike="noStrike" kern="1200" cap="none" spc="0" baseline="0">
              <a:solidFill>
                <a:srgbClr val="FFFFFF"/>
              </a:solidFill>
              <a:uFillTx/>
              <a:latin typeface="Avenir Next LT Pro"/>
            </a:endParaRPr>
          </a:p>
          <a:p>
            <a:pPr marL="457200" marR="0" lvl="0" indent="-4572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3600" b="0" i="0" u="none" strike="noStrike" kern="1200" cap="none" spc="0" baseline="0">
                <a:solidFill>
                  <a:srgbClr val="FFFFFF"/>
                </a:solidFill>
                <a:uFillTx/>
                <a:latin typeface="Avenir Next LT Pro"/>
              </a:rPr>
              <a:t> zobi</a:t>
            </a:r>
            <a:endParaRPr lang="en-GB" sz="3600" b="0" i="0" u="none" strike="noStrike" kern="1200" cap="none" spc="0" baseline="0">
              <a:solidFill>
                <a:srgbClr val="FFFFFF"/>
              </a:solidFill>
              <a:uFillTx/>
              <a:latin typeface="Avenir Next LT Pro"/>
            </a:endParaRPr>
          </a:p>
          <a:p>
            <a:pPr marL="457200" marR="0" lvl="0" indent="-4572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3600" b="0" i="0" u="none" strike="noStrike" kern="1200" cap="none" spc="0" baseline="0">
                <a:solidFill>
                  <a:srgbClr val="FFFFFF"/>
                </a:solidFill>
                <a:uFillTx/>
                <a:latin typeface="Avenir Next LT Pro"/>
              </a:rPr>
              <a:t> baktērijas</a:t>
            </a:r>
            <a:endParaRPr lang="en-GB" sz="3600" b="0" i="0" u="none" strike="noStrike" kern="1200" cap="none" spc="0" baseline="0">
              <a:solidFill>
                <a:srgbClr val="FFFFFF"/>
              </a:solidFill>
              <a:uFillTx/>
              <a:latin typeface="Avenir Next LT Pro"/>
            </a:endParaRPr>
          </a:p>
          <a:p>
            <a:pPr marL="457200" marR="0" lvl="0" indent="-4572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3600" b="0" i="0" u="none" strike="noStrike" kern="1200" cap="none" spc="0" baseline="0">
                <a:solidFill>
                  <a:srgbClr val="FFFFFF"/>
                </a:solidFill>
                <a:uFillTx/>
                <a:latin typeface="Avenir Next LT Pro"/>
              </a:rPr>
              <a:t> cukurs/ ciete</a:t>
            </a:r>
          </a:p>
          <a:p>
            <a:pPr marL="457200" marR="0" lvl="0" indent="-4572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3600" b="0" i="0" u="none" strike="noStrike" kern="1200" cap="none" spc="0" baseline="0">
                <a:solidFill>
                  <a:srgbClr val="FFFFFF"/>
                </a:solidFill>
                <a:uFillTx/>
                <a:latin typeface="Avenir Next LT Pro"/>
              </a:rPr>
              <a:t>laiks</a:t>
            </a:r>
          </a:p>
          <a:p>
            <a:pPr marL="457200" marR="0" lvl="0" indent="-4572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3600" b="0" i="0" u="none" strike="noStrike" kern="1200" cap="none" spc="0" baseline="0">
              <a:solidFill>
                <a:srgbClr val="FFFFFF"/>
              </a:solidFill>
              <a:uFillTx/>
              <a:latin typeface="Avenir Next LT Pro"/>
            </a:endParaRPr>
          </a:p>
        </p:txBody>
      </p:sp>
      <p:pic>
        <p:nvPicPr>
          <p:cNvPr id="4" name="Satura vietturis 5">
            <a:extLst>
              <a:ext uri="{FF2B5EF4-FFF2-40B4-BE49-F238E27FC236}">
                <a16:creationId xmlns:a16="http://schemas.microsoft.com/office/drawing/2014/main" id="{27621E19-3B3B-1C0D-7048-1D58FC4B30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06223" y="1485900"/>
            <a:ext cx="4013511" cy="2580116"/>
          </a:xfrm>
        </p:spPr>
      </p:pic>
      <p:pic>
        <p:nvPicPr>
          <p:cNvPr id="5" name="Attēls 7">
            <a:extLst>
              <a:ext uri="{FF2B5EF4-FFF2-40B4-BE49-F238E27FC236}">
                <a16:creationId xmlns:a16="http://schemas.microsoft.com/office/drawing/2014/main" id="{22711877-CAB0-0C67-CB9D-37BF35B5F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6214" y="4266041"/>
            <a:ext cx="4013511" cy="258011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4A16D-E51F-C34B-FD4A-63D7FA91D1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4446" y="247857"/>
            <a:ext cx="10515600" cy="1325559"/>
          </a:xfrm>
        </p:spPr>
        <p:txBody>
          <a:bodyPr/>
          <a:lstStyle/>
          <a:p>
            <a:pPr lvl="0"/>
            <a:r>
              <a:rPr lang="lv-LV"/>
              <a:t>Zobu kariess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92437FD1-BDF4-6C25-1EBB-228B67840C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38324" y="3868945"/>
            <a:ext cx="2926281" cy="1856021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2B8107-34A5-F474-3D8B-39BECF1244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86782" y="2170959"/>
            <a:ext cx="6086657" cy="317102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252832A-DF85-536B-B725-64DA0DC95F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05968" y="1573417"/>
            <a:ext cx="3830028" cy="208833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9525C-ACAF-EE92-B3D4-313132A77AD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lv-LV">
                <a:ea typeface="Verdana" pitchFamily="34"/>
                <a:cs typeface="Calibri Light" pitchFamily="34"/>
              </a:rPr>
              <a:t>Zobu kariesa riska faktori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42C4A-36F1-8884-60EC-97A3EAE93D4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825627"/>
            <a:ext cx="11355357" cy="4351336"/>
          </a:xfrm>
        </p:spPr>
        <p:txBody>
          <a:bodyPr/>
          <a:lstStyle/>
          <a:p>
            <a:pPr marL="514350" lvl="0" indent="-514350">
              <a:lnSpc>
                <a:spcPct val="100000"/>
              </a:lnSpc>
              <a:buFont typeface="Posterama"/>
              <a:buAutoNum type="arabicPeriod"/>
            </a:pPr>
            <a:r>
              <a:rPr lang="lv-LV" sz="2600">
                <a:ea typeface="Verdana" pitchFamily="34"/>
                <a:cs typeface="Times New Roman" pitchFamily="18"/>
              </a:rPr>
              <a:t>Mutes higiēnas neievērošana</a:t>
            </a:r>
          </a:p>
          <a:p>
            <a:pPr marL="514350" lvl="0" indent="-514350">
              <a:lnSpc>
                <a:spcPct val="100000"/>
              </a:lnSpc>
              <a:buFont typeface="Posterama"/>
              <a:buAutoNum type="arabicPeriod"/>
            </a:pPr>
            <a:r>
              <a:rPr lang="lv-LV" sz="2600">
                <a:ea typeface="Verdana" pitchFamily="34"/>
                <a:cs typeface="Times New Roman" pitchFamily="18"/>
              </a:rPr>
              <a:t>Nepietiekama fluorīdu lietošana</a:t>
            </a:r>
          </a:p>
          <a:p>
            <a:pPr marL="514350" lvl="0" indent="-514350">
              <a:lnSpc>
                <a:spcPct val="100000"/>
              </a:lnSpc>
              <a:buFont typeface="Posterama"/>
              <a:buAutoNum type="arabicPeriod"/>
            </a:pPr>
            <a:r>
              <a:rPr lang="lv-LV" sz="2600">
                <a:ea typeface="Verdana" pitchFamily="34"/>
                <a:cs typeface="Times New Roman" pitchFamily="18"/>
              </a:rPr>
              <a:t>Augsts cukuru līmenis uzturā, augsta ogļhidrātu koncentrācija uzturā </a:t>
            </a:r>
          </a:p>
          <a:p>
            <a:pPr marL="514350" lvl="0" indent="-514350">
              <a:lnSpc>
                <a:spcPct val="100000"/>
              </a:lnSpc>
              <a:buFont typeface="Posterama"/>
              <a:buAutoNum type="arabicPeriod"/>
            </a:pPr>
            <a:r>
              <a:rPr lang="lv-LV" sz="2600">
                <a:ea typeface="Verdana" pitchFamily="34"/>
                <a:cs typeface="Times New Roman" pitchFamily="18"/>
              </a:rPr>
              <a:t>Ilgstoša bērna barošana ar pudelīti</a:t>
            </a:r>
          </a:p>
          <a:p>
            <a:pPr marL="514350" lvl="0" indent="-514350">
              <a:lnSpc>
                <a:spcPct val="100000"/>
              </a:lnSpc>
              <a:buFont typeface="Posterama"/>
              <a:buAutoNum type="arabicPeriod"/>
            </a:pPr>
            <a:r>
              <a:rPr lang="lv-LV" sz="2600">
                <a:ea typeface="Verdana" pitchFamily="34"/>
                <a:cs typeface="Times New Roman" pitchFamily="18"/>
              </a:rPr>
              <a:t>Neregulāras zobu pārbaudes</a:t>
            </a:r>
          </a:p>
          <a:p>
            <a:pPr marL="514350" lvl="0" indent="-514350">
              <a:lnSpc>
                <a:spcPct val="100000"/>
              </a:lnSpc>
              <a:buFont typeface="Posterama"/>
              <a:buAutoNum type="arabicPeriod"/>
            </a:pPr>
            <a:r>
              <a:rPr lang="lv-LV" sz="2600">
                <a:ea typeface="Verdana" pitchFamily="34"/>
                <a:cs typeface="Times New Roman" pitchFamily="18"/>
              </a:rPr>
              <a:t>Samazināta siekalu izdalīšanās</a:t>
            </a:r>
          </a:p>
          <a:p>
            <a:pPr marL="514350" lvl="0" indent="-514350">
              <a:lnSpc>
                <a:spcPct val="100000"/>
              </a:lnSpc>
              <a:buFont typeface="Posterama"/>
              <a:buAutoNum type="arabicPeriod"/>
            </a:pPr>
            <a:r>
              <a:rPr lang="lv-LV" sz="2600">
                <a:ea typeface="Verdana" pitchFamily="34"/>
                <a:cs typeface="Times New Roman" pitchFamily="18"/>
              </a:rPr>
              <a:t>Slikta zobu veselība ģimenē</a:t>
            </a:r>
          </a:p>
          <a:p>
            <a:pPr marL="514350" lvl="0" indent="-514350">
              <a:lnSpc>
                <a:spcPct val="100000"/>
              </a:lnSpc>
              <a:buFont typeface="Posterama"/>
              <a:buAutoNum type="arabicPeriod"/>
            </a:pPr>
            <a:r>
              <a:rPr lang="lv-LV" sz="2600">
                <a:ea typeface="Verdana" pitchFamily="34"/>
                <a:cs typeface="Times New Roman" pitchFamily="18"/>
              </a:rPr>
              <a:t>Ortodontiskās aparatūras lietošana</a:t>
            </a:r>
            <a:endParaRPr lang="lv-LV" sz="2200">
              <a:latin typeface="Verdana" pitchFamily="34"/>
              <a:ea typeface="Verdana" pitchFamily="34"/>
              <a:cs typeface="Times New Roman" pitchFamily="18"/>
            </a:endParaRPr>
          </a:p>
          <a:p>
            <a:pPr lvl="0">
              <a:lnSpc>
                <a:spcPct val="100000"/>
              </a:lnSpc>
            </a:pPr>
            <a:endParaRPr lang="lv-LV" sz="2200">
              <a:latin typeface="Verdana" pitchFamily="34"/>
              <a:ea typeface="Verdana" pitchFamily="34"/>
              <a:cs typeface="Times New Roman" pitchFamily="18"/>
            </a:endParaRPr>
          </a:p>
          <a:p>
            <a:pPr lvl="0">
              <a:lnSpc>
                <a:spcPct val="100000"/>
              </a:lnSpc>
            </a:pPr>
            <a:endParaRPr lang="lv-LV" sz="2200">
              <a:latin typeface="Verdana" pitchFamily="34"/>
              <a:ea typeface="Verdana" pitchFamily="34"/>
              <a:cs typeface="Times New Roman" pitchFamily="18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392A6-3114-2AF8-AC20-256489019E5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lv-LV"/>
              <a:t>Smaganu iekaisums - gingivīts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49CCD-58D7-5146-4637-510C1693345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825627"/>
            <a:ext cx="6600825" cy="4351336"/>
          </a:xfrm>
        </p:spPr>
        <p:txBody>
          <a:bodyPr/>
          <a:lstStyle/>
          <a:p>
            <a:pPr marL="0" lvl="0" indent="0">
              <a:buNone/>
            </a:pPr>
            <a:r>
              <a:rPr lang="lv-LV"/>
              <a:t>Ja zobu aplikums netiek notīrīts ilgāku laiku – aplikumā esošās baktērijas izstrādā toksīnus, kas bojā smaganas, radot iekaisumu, un zobu tīrīšanas laikā tās sāk asiņot.</a:t>
            </a:r>
          </a:p>
          <a:p>
            <a:pPr marL="0" lvl="0" indent="0">
              <a:buNone/>
            </a:pPr>
            <a:r>
              <a:rPr lang="lv-LV" b="1"/>
              <a:t>Veselas smaganas neasiņo.</a:t>
            </a:r>
          </a:p>
          <a:p>
            <a:pPr marL="0" lvl="0" indent="0">
              <a:buNone/>
            </a:pPr>
            <a:r>
              <a:rPr lang="lv-LV" b="1"/>
              <a:t>Iekaisums pāriet, labi iztīrot zobus.</a:t>
            </a:r>
          </a:p>
          <a:p>
            <a:pPr marL="0" lvl="0" indent="0">
              <a:buNone/>
            </a:pPr>
            <a:endParaRPr lang="lv-LV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8C94797-9CC1-92E2-BBA7-55F9B2795CAA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rcRect l="6894" t="15290" r="4088"/>
          <a:stretch>
            <a:fillRect/>
          </a:stretch>
        </p:blipFill>
        <p:spPr>
          <a:xfrm>
            <a:off x="7696203" y="1605028"/>
            <a:ext cx="3733796" cy="2396267"/>
          </a:xfrm>
        </p:spPr>
      </p:pic>
      <p:pic>
        <p:nvPicPr>
          <p:cNvPr id="5" name="Attēls 3">
            <a:extLst>
              <a:ext uri="{FF2B5EF4-FFF2-40B4-BE49-F238E27FC236}">
                <a16:creationId xmlns:a16="http://schemas.microsoft.com/office/drawing/2014/main" id="{819CC0B8-9F7F-5D16-9139-2F5B0D5EB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3" y="4178808"/>
            <a:ext cx="3733796" cy="242649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3970A-EA6A-875C-C278-E4D14489F9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3798" y="396264"/>
            <a:ext cx="4752529" cy="1143000"/>
          </a:xfrm>
        </p:spPr>
        <p:txBody>
          <a:bodyPr/>
          <a:lstStyle/>
          <a:p>
            <a:pPr lvl="0"/>
            <a:r>
              <a:rPr lang="lv-LV"/>
              <a:t>Gingivīti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58F4C-3290-9CFF-0D37-6946DFDE543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229072" y="1736811"/>
            <a:ext cx="8229600" cy="1944215"/>
          </a:xfrm>
        </p:spPr>
        <p:txBody>
          <a:bodyPr/>
          <a:lstStyle/>
          <a:p>
            <a:pPr lvl="0"/>
            <a:r>
              <a:rPr lang="lv-LV"/>
              <a:t>Plazmas šūnu gingivīts (pusaudžiem)</a:t>
            </a:r>
          </a:p>
          <a:p>
            <a:pPr lvl="0"/>
            <a:r>
              <a:rPr lang="lv-LV"/>
              <a:t>Grūtniecēm (hormonālas izmaiņas)</a:t>
            </a:r>
          </a:p>
          <a:p>
            <a:pPr lvl="0"/>
            <a:r>
              <a:rPr lang="lv-LV"/>
              <a:t>Akūts herpētisks gingivostomatīts (katarāls)</a:t>
            </a:r>
          </a:p>
        </p:txBody>
      </p:sp>
      <p:pic>
        <p:nvPicPr>
          <p:cNvPr id="4" name="Picture 2" descr="http://www.pregmed.org/wp-content/uploads/2015/04/Pregnancy-Gingivitis.jpg">
            <a:extLst>
              <a:ext uri="{FF2B5EF4-FFF2-40B4-BE49-F238E27FC236}">
                <a16:creationId xmlns:a16="http://schemas.microsoft.com/office/drawing/2014/main" id="{70652EF7-2241-B6A8-6288-7D581D64E9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035756" y="4149080"/>
            <a:ext cx="3663159" cy="231265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 descr="http://2.bp.blogspot.com/-kigSDxcX8ns/Tk-wL3PkFtI/AAAAAAAACxM/w1yxHdkfcs4/s640/Plasma-cell+gingivitis..png">
            <a:extLst>
              <a:ext uri="{FF2B5EF4-FFF2-40B4-BE49-F238E27FC236}">
                <a16:creationId xmlns:a16="http://schemas.microsoft.com/office/drawing/2014/main" id="{1187CAED-886A-CA1A-BD06-11B3576518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96675" y="4149080"/>
            <a:ext cx="3456386" cy="232495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6" descr="http://www.pemcincinnati.com/blog/wp-content/uploads/2014/07/Herpetic-gingivostomatitis.jpg">
            <a:extLst>
              <a:ext uri="{FF2B5EF4-FFF2-40B4-BE49-F238E27FC236}">
                <a16:creationId xmlns:a16="http://schemas.microsoft.com/office/drawing/2014/main" id="{6336EE35-A192-EF43-9EDB-8F730CD2C9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192139" y="4149080"/>
            <a:ext cx="3384377" cy="231265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0B9F4-36BB-F367-A055-BC44E0B993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0900" y="247720"/>
            <a:ext cx="10842168" cy="1857374"/>
          </a:xfrm>
        </p:spPr>
        <p:txBody>
          <a:bodyPr>
            <a:noAutofit/>
          </a:bodyPr>
          <a:lstStyle/>
          <a:p>
            <a:pPr lvl="0"/>
            <a:r>
              <a:rPr lang="lv-LV" sz="4000"/>
              <a:t>Medikamentu radīti gingivīti – smaganu hiperplāzijas, lichenoīdas reakcijas – deskvamatīvi gingivīti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F0655-C513-A749-9E68-62E084D770B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10886" y="2014249"/>
            <a:ext cx="9896734" cy="1396755"/>
          </a:xfrm>
        </p:spPr>
        <p:txBody>
          <a:bodyPr/>
          <a:lstStyle/>
          <a:p>
            <a:pPr marL="0" lvl="0" indent="0">
              <a:lnSpc>
                <a:spcPct val="90000"/>
              </a:lnSpc>
              <a:buNone/>
            </a:pPr>
            <a:endParaRPr lang="lv-LV" sz="2600"/>
          </a:p>
          <a:p>
            <a:pPr marL="0" lvl="0" indent="0">
              <a:lnSpc>
                <a:spcPct val="90000"/>
              </a:lnSpc>
              <a:buNone/>
            </a:pPr>
            <a:r>
              <a:rPr lang="lv-LV" sz="2600"/>
              <a:t>Medikamenti – pret epilepsijas līdzekļi, ciklosporīns un kalcija antagonisti </a:t>
            </a:r>
          </a:p>
        </p:txBody>
      </p:sp>
      <p:sp>
        <p:nvSpPr>
          <p:cNvPr id="4" name="AutoShape 2" descr="data:image/jpeg;base64,/9j/4AAQSkZJRgABAQAAAQABAAD/2wCEAAkGBxQTEhUUExQUFBUXFRcUFRcUFxUUFBQUFRQXFhQUFBQYHCggGBwlHBQUITEhJSkrLi4uFx8zODMsNygtLisBCgoKDg0OGxAQGywkICQsLCwsLCwsLCwsLCwsLCwsLCwsLCwsLCwsLCwsLCwsLCwsLCwsLCwsLCwsLCwsLCwsLP/AABEIAMMBAwMBIgACEQEDEQH/xAAbAAACAwEBAQAAAAAAAAAAAAAEBQIDBgABB//EADUQAAEDAwIEBQIGAQQDAAAAAAEAAhEDBCEFMRJBUWETInGBkQahFDKxwdHwQiNS4fEVYqL/xAAaAQADAQEBAQAAAAAAAAAAAAABAgMABAUG/8QAJxEAAgICAgICAgIDAQAAAAAAAAECEQMhEjEEQRNRImFCgRQycSP/2gAMAwEAAhEDEQA/AM06gwdSvDwDqmr7dvNU1bUdlz0fRLGvtlFC6iI/Ve16gfvhTfTCV3RjZBxSAsNvTCBQAODKnUPkIG5wgaFUzMo+g4x7rGfjyvbElxQcD1VLLkt5LTcAPJV1tGDsjC3FFFXsEsb0FNqFVI7jRnMyFGlcVGfmEqUoUOsd/wCrNXTJVwqkc0ktdUacEwe6aUKwPRTpCNSj2G07ooinfEINgCnwrcQWhnR1Io6jqnVZ4FetqocTOKZqGaiDzV7dRbssq2rAUxWWpifEjWNvhyxHJSN/n1WRFwVIVSeZW2D4kap2oASBHyqxehZsVCpNce6NG+NIfuvxyPJUu1BJsrxwKFG4IYVL7uqfxhQfCu8NbgHSCnagq33pxJVDqQ5qlxAW4IF/RbU1AqmtqZaJKXXusMZgAu9Bj5KU/jTUcCcdOyZY0NxnV0PHaq4qV5eFronlnoDGyVNCt1Mf6rx3hUWOKOZyk2Xi/wC5XIDwiuTcUb+yRuCN1Bz+cqi5pndDNr8k3R319BLrlBV3fKm4qvhlBseKVnUKSaUqartaKZUWABLyHdFbKKMpDkvA8K+m7sspE5b9HGkELWt27QCiRWXlV63IEY0Kn6c0nZe0tNI2cQmTBOV7UrNA5ysq9lG29AXhPaPzfKsbWf0n0U6TOMp3aWoA2S0m9E5ritiB9d3+0qDLvsmer2xaOKIBSunUCLiiuLGpxsLpVy7Yd0U0Og+XYwUHQcJ7Jra1BwxON45T1jqioITJj49AfjEbtPwrGXKLfWnYKVNhPRBxj6Asba6KW1guFcI/ggHAMxPsoNe2dghxX2D439FNO4C9dVnYH4RrnghVlwK3FAWK/QHJOwU/Bd2COaANlzxz5Jqib4wB9v3JQF42OSdPCEvLaQiml0bjXZl7jT3OM8lzdMdOycNbCIW0yjk1oSOpEbj3V1Uh7i7qZyITJlKTnZGG1ZGQEaOecI3dCIR1HyuTR2ms6L1DgxeMDEVbmMIbizhRrtVNN8IHUkg4FSplDCr8o2xpZkoMKQytaZIRlOjzKutwIXlSrDSEjRO23oqo5PYK19UnAQ7XzgIy3oopF+PtntFkKZoyimtwoVE1CvvQPSpwN1RToy9HUW/0q60t8koP6DdWy2jaNAUhPVEspKN4OFqJzt26E+s15aAXExsJwMyY6JRQE+incv43T/YRdpbrR3s9PFjWOBAU0bZDBCtpW8hE29vBTCzpo9ZRV7WQiW0VYaWEqI8kCKNSmCiHU1XwrNDaYE13VXACFCvSzK5uyA1HnjQrqdyOaGqU5QheQUGhuCkh7IjdV1ACELaPnoiHUuaXk0c8sfoW1G5XgMIyvQxI9wgnFOmSaLrdso6jRCX/AIkNH29UPXunnY8I7b/KdMnIeYXLKnj6lctbF+P9mQqVVDg5qDhAn3RQH6SgUvRRa0iXSfZPbIbJdRpxCPtTBSl0rQ3bVwh7moYAH/a9L1Gk2XSUasEIpOwixoJxSpJbQdBTekZCZIM2yOw9VWGK26bAHfZe2wBQYLpWTpUURQZBRVJgAQ9U5lZ6I8uWi6lkwgdUEB08gUxs2Twnig8Q9QOqAvmS57ZkSRPXO6z6Fh/sZu2pSZTe1oZQ9nTgx0KaUQjFaO/LlDbfS3cJfB4evJW0reSAERSvXeF4eOGZ7rqB4TJTOvRw/JPd/wBEaVCXBvMmPdHHSKh2E8sf3ZR022NQlwGAfvyTG81SpTMQGiBgfyjFLtnPly5OXHHV/sR3Ni6mYcIKG8GU7tb3xqvmcGjqYOw7qerspY8Myf8AJHjFq0Uj5E1JQkt/roQ1bbCDdQhPDTwgbloU3E6ceVvQorNhDVKchM7hipNMcI6pXo64zF9tgpzbVJwUvbTyj6bJCR7BmaZa6l0SO/ZBKfMOEt1FoJ9RH8JYs4m9iN52Ki9xIxP7d8oio3yqtlvI+6vElOVFUO6rxW+GVywbMbwCIPMYVlqJb6Y+y8fTlvcZCL0tnHTMYI3/AGSXSsDdImxmAiKDOiHovG3Qp1YW7TlYeWVwVgxxup0Xz8ou/sCRxBKaFTJQjLdMtiyKasbtKaae7kl1u2QnOjWZe6BtzKo2DJkSjs91Wm5zBH+Of5Qtm6MreW+nt4YiUsvPpgSSw8PbkkaadnFDzIv8XoVtrYUKrgpVNLq0ieIEjkRsqmycQtdlo12mSoOldEuhGWelvds0gd0zdoUjymXR+i3KgTzQjpsxlRvDUITG3CtvNOMnkVTTluFozT6OhSU0qGdJuF7UdIhUUXE4C02m6c3g8w33TyetHPlmsW5C/S/LJmI5cj2K8e11VxIHxsE1bozJ3KOo2wAgCAlbdUccvJim5LsxxpkGDuEbb2LiOIAx/CcajpodkboChcPohwjcRn9kYNezo/yHkj+Hf0dcsholL7ikpuuJ3Vb3Z3TOSZTHFxBKrUNTpJrRol5gCSU8ttKY1sEAk7nv2UpO2UyeVHEqZinUcoui3CLu7XhcvaNuSYG5QqirypxsAlL7t0mFr36W1jC52THsPRY6u3zygk0cqzKV0L7icjkrqOwXObM9FOmxVTo0tlZauRHhD+hchZrRgrimRkcvv2Tf6Vohwqd49jKAe8OaD1yjvpWrFYt/3DHqP+kkXumJlbcGQ1XTzTdxcirbC64SAdjhbCrZhzSCJWW1awDMg4BmI6ck0o8Uc+POprizXWNEOZBWb1XSOB5I2391o9AfxMHonRtQ78wBRUeSTRKOd4psw9mt3o1sGNHU5KU67p9GnT4gA2Mk7Jh9Lak2vRa9vdpneWmP+fdb+VD5c/yQtdGjpBXtEoem5EMKarOFs8uAOE8WwBOUm066a8BwaACJHom2pmaTwNywtz1IICS6XYljWgmYAGMKM41Oy2N3Abhy9YYMrynTVhZAR2DRTcUGvOQh62kU4/LKNYJyrPwxIwjFW7oPNx6dGY0ylNwRyAkDcbgbrVUmoWlZBlR20wMhH0wlx42m7Dny86ZaKOFYxghRc+Va3ZdkYqzibZRVpJfe2wcIKbVNkHUCTJBIrim07MXc0+FxbuQURZ2D6hwIHUoms2Lmepg/AWitqWJUI25cT1MnmOMFS2D2Ni2mMZPM/wAK56shRcE7iec5uTtiW9snPf5QjLKwFPJy79PRGUt1KocoJFZZ5NcPQs1t3DRce0fOFgq9Il08uv7Lfanbio3hdMTJjExySe/smgTA4WMMN7xIntsmqymHKo6Mi4KTSqxlWsapyZ6EUTBXKQYuS2NR8upVSBg+yY0KxaWvZu0gj15j0/lLrilmAMp5SssNYMmB3ReicqRutP16g+mHOeGGPMDghZH6p1Nrj/owRIkzORkY6d1B1qWtdOPWfdIy0ccA+yLny0zlhhinyiaz6M1PgqeG8kB3mAOzXHJaDz3/AFW6deCML5hotPirCeQ3+y09zqoYIZk7Sdh6J09EssLkF/VwLqQLnwZ/L69RzQX0w6pQafDIg7g7E9Ukva/ECCS5xyScwFJ2pFreFpSSrmVx43wo39t9TBsCqPN/6ZHxyV9f6sbswZ6u2+AvnFKo4+p3RtIHmjsovFhezcWescccbs/A9k+tzOV8yY07glaf6e1UsIY8yDsTyStC5MNdGyYFK6d5fQKNIqVbZa2kcVfkU2ZloyDzwZHymNJ8BLLCnwtjomVM4RwyFyrZVctzxdQup1QraqBrMGSeiORuLtAguSphoepislVu2OZPuSiSFo5WGWNWFOqoa6uWsEvIH6n0CC1OqWUyZIJwM7dfss2/idnJ/vVNydl8Pjcld6L3XfG8ziXEt6idgU/s9QEBrzB2zsVkXAiOSYHUWOaS6Aen8Jad2XyYk0ka0OUXujfC+f0r58kte9onADiB8SrKlZzvzPce/EcemcI2S/xX9mhZqp/EFpw04bPON03DpWJN1lvHktP5ucd/5Tqlq7dmz7/sUEnbFyY69DQiZPfZKNdqcNF55wf/AKx+6j/5ctMO4W9+RH7Jd9Sauyo0Mpmcy88sbAKqaFx45Oa+jPUzKua1QZTRDWLnZ6yPQ5eLoXJRj55bUJKdWVXgMk5hKRhTc8wmexMkLQTq+rF2N1n2Oh8xvurrkocPzsnikiKil0N7CtwudHQem6ufd8TuEe5S6i6B65PoP6V7ZcyeeyK0MoWHvrxIHNTsqJJleGlsjbNsBCkmUjFUHUWQr6Y6qpiuasWUQm1EuED23WnoWVE0nO8wfktjIgdemQVmbaqWuBGCCCCMEEbEFP8AS9b8OSQXSCIcTAnJx6ynjVbI5scnuJo9FueKkCTkYC8v9SnDfkJDa3fkLR6plpdpLDUc0u3a0Dm6N/RKk5aOeWCMG5y/pDDT7ni3OU1YVnao4OGAW88p3bVZaD1Q48GcnkY/5LphJKVarXgR1P2TDjSHW6nnHp+60nbB42PlOguyqeaE0eAs++qQWkiMD7f0Jk+/aIzyRaUWPmxNtNAWtPlwbjAnfdR06k2Q1w3aDnoT/j7IC/uZfxKj8WQAMwJI7T+qONq7O2OGXxqKHOsaTDeJpEAbdvVZC9YQ4jon3/lCW8LieeSScEf7dsQkld4LhGw+/cqk67RsOKa1PZXRBlXB2YXpbAVYeI7qRfhour05B7IW3rQS2cxgq41fKfv/AAlVy+HIt+ybx3oaXVYVKZJ/MwgO7g4kJYxkFTtXxJ6jhI6g/wDMKLhBSNgxw46DGNVwYoW5RbWIMPRR4S5EwuSDcj5k6nBUoV5XhpSmoq3fYovWoVjoTS5t5S91GEUDiqOD8Ky3fsFSxTp7pgRWx1TdsUY1yAtX4RbHIjJUMaNTCtNRL2PV7auD/wBoFK2FtKs8bZB0nK7mtZaMTbaDRoVaY8xZUmCScH2T6iQH02Upc1oJeeWdgvnFrX4ditDY6zTaADTIGJLXwZ5u2z6K8JRPP8jxJvabf6+h99Q3XAKbT5geIyZ9B8ScK3S7lpptyFmbi9ZVfu5rBPDxSYxjA5mFOlXpho8zuLoPygevMpMn5PQj8T/yUXd/8/6a81gcY+J9kl+omQWn+hB6fqBBnkN15qN54tUNblogYzJO/wABSXeyWLx5Ysv6KmvjLuKO32j3hSsaBcQXOAaX8OesE7+33Rv1B5afC1zS1vCeEbjcczPXl0WfZXge8jtjkqyjvZ2Y08sOUdGnu7eiG8LzwEf5CXFw5FIdSuy4wHlwAAkiNtseiHrai5zQ05HLqPQoJ790ZSXofD40o7k7LjWxCjSyZVXJTY7CmdSgFVqmEFxLnvVPiISdiOFF9SqAIE7CZjfsgLszlXuehaxQEjAvojA+Vc7dVUuXZXwgQ6kE26PYUBb4RYciSl2WgrlWHL1LRjDMozyVrreAiWALyqZTIzkxTWZySu8an1cRlIrrzOgIUPF2wamyQvKrCNkYGQvAEUOns60q4R9Oql3h5wibdyxdJMN44UhWVZYvBSWZWMEGW9XKPpvSukwzKZUlkV40T2RLap2VcLwCFqGDqdeARG643OwdywheLC8AlOgKKGdvXgHO+6suKga1r2uhx4pDZBA6kzzn7JXxqbgSICBKeNNnhuPXupsqkoUNypMqZWVl+KoKJUAVS568D0WjJBLncl6HoZzlDxUDcdF9apyVUqMqJclaJOJJ5VDX59FGtUUKJSk5aQwthz7ooiELZu/VHtbKKRxSdPZCm5EeIo+DC8LCsKWhy5VSVyxqEFVvCNwgn3XTKa1bQFe07IdEFYn4+xFWD3YiPVdb2EDunjrcbKuoyMBMk32blqkIKlPMKqrRTGrQzK88OUXErGSAm0VYynlWOB2hWNZhay6ZOmAuc1EUKYVxpghaxlkSYE1xV9FxVlOkCr6NJFFfmSGOlWjaoc2SKgyAdnDp6qi6tXMPmBHqjLGgQ4EGDv3HtzWhfqxAANNjwD5uNky4c0Yxd9nLLyZRl+O0Y0NP8IijSPROri3Y/wA4YGAkwRMZMwRy9kxshQY13EGuIGILjJ+MJuLGl5mumZ1loSmNDTIEnhGx4SYcZMSEaL1kEN8snmATHQT+qDr1hvPbfklpLs3yznroC1DTyx5aYxzGQfdBVreFoad3TgcQJHPOR6Sh7u0a5vEx0gGIiN9kaAs8lqRnSxRDU1baZiCST7AK25sWjI6SSMjeIRLLyEhI9phDtJTYM7KiowBLZT5wTMTKgSQragzlV1RyQ7A8lg9R6tpKhrcoumBMJWTbCLcwjaFaChqTconw+mR+iajlntjFtwCFLxWpVw9FNgI3ylbJqKGBe1cgvdchsPEp4wrTBGEuDD1U/F4eaZEqXoncYCDdESo3F8DuhHXi2h+Losr7KFqRuh7i6kQB7qNCoOZhMhkvx2G06fE7C57c4VP44DAQTrszgItIeLbG0gL3jxkwEpbUe45KJewRl0nol0HaDG37G8wVOneidil1C3nYQnNvZYHlx1S8/odpIIoahMQwk9SYHwAmdXUqrwBOOn/PNC0LcBHtaOQW+Rk3GN9FNC0e5phxB6dVK3087lxRLGopjEOYdi820c1XUte6amkOi8NAQgpGsSeEeqlT4xs4hMatspU6KbkM9oBbcP8A8hPpgqVK5ABBDs8t2nucjKMNFQfZgrfIxeEWLalRo657IC4qJtVsehVAtMocikYpdMTQvCm1xZk559kvqWT5R5IPJ+wV1NXW4zBXr6ZaYIyr/BgcXwjX0K5l1IZRLHQUHTf8ohjOITKZCun2E1KXNq8e/qF6x5G+y9cAeaFEXXsojuuUoC5bibkhTVMBLa9Qk5K5cjLoGMHDpKmGhcuSoaZRWQ43XLlmGPROFNoXLkkh4hlBg4SVKk0LlyUaPsZWzAmrXmAOS9XIIWZNiMpNXq5BhCKYRbhhp7lcuRROXZyk1cuTIVkKrcqtcuTDx6JQovC5cgFdkQ0Kuq0Lly3oZFdBo+6q1Bo4j6r1ch/ED/2FlYZVDguXIBKir7c4XLlSBJhrvyoF7yNl6uVRBXUunyfMVy5cptstxR//2Q==">
            <a:extLst>
              <a:ext uri="{FF2B5EF4-FFF2-40B4-BE49-F238E27FC236}">
                <a16:creationId xmlns:a16="http://schemas.microsoft.com/office/drawing/2014/main" id="{EEECBE72-B5DB-EE87-670C-5ABE933BA007}"/>
              </a:ext>
            </a:extLst>
          </p:cNvPr>
          <p:cNvSpPr/>
          <p:nvPr/>
        </p:nvSpPr>
        <p:spPr>
          <a:xfrm>
            <a:off x="1679579" y="-1820863"/>
            <a:ext cx="5038728" cy="380047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Avenir Next LT Pro"/>
            </a:endParaRPr>
          </a:p>
        </p:txBody>
      </p:sp>
      <p:sp>
        <p:nvSpPr>
          <p:cNvPr id="5" name="AutoShape 4" descr="data:image/jpeg;base64,/9j/4AAQSkZJRgABAQAAAQABAAD/2wCEAAkGBxQTEhUUExQUFBUXFRcUFRcUFxUUFBQUFRQXFhQUFBQYHCggGBwlHBQUITEhJSkrLi4uFx8zODMsNygtLisBCgoKDg0OGxAQGywkICQsLCwsLCwsLCwsLCwsLCwsLCwsLCwsLCwsLCwsLCwsLCwsLCwsLCwsLCwsLCwsLCwsLP/AABEIAMMBAwMBIgACEQEDEQH/xAAbAAACAwEBAQAAAAAAAAAAAAAEBQIDBgABB//EADUQAAEDAwIEBQIGAQQDAAAAAAEAAhEDBCEFMRJBUWETInGBkQahFDKxwdHwQiNS4fEVYqL/xAAaAQADAQEBAQAAAAAAAAAAAAABAgMABAUG/8QAJxEAAgICAgICAgIDAQAAAAAAAAECEQMhEjEEQRNRImFCgRQycSP/2gAMAwEAAhEDEQA/AM06gwdSvDwDqmr7dvNU1bUdlz0fRLGvtlFC6iI/Ve16gfvhTfTCV3RjZBxSAsNvTCBQAODKnUPkIG5wgaFUzMo+g4x7rGfjyvbElxQcD1VLLkt5LTcAPJV1tGDsjC3FFFXsEsb0FNqFVI7jRnMyFGlcVGfmEqUoUOsd/wCrNXTJVwqkc0ktdUacEwe6aUKwPRTpCNSj2G07ooinfEINgCnwrcQWhnR1Io6jqnVZ4FetqocTOKZqGaiDzV7dRbssq2rAUxWWpifEjWNvhyxHJSN/n1WRFwVIVSeZW2D4kap2oASBHyqxehZsVCpNce6NG+NIfuvxyPJUu1BJsrxwKFG4IYVL7uqfxhQfCu8NbgHSCnagq33pxJVDqQ5qlxAW4IF/RbU1AqmtqZaJKXXusMZgAu9Bj5KU/jTUcCcdOyZY0NxnV0PHaq4qV5eFronlnoDGyVNCt1Mf6rx3hUWOKOZyk2Xi/wC5XIDwiuTcUb+yRuCN1Bz+cqi5pndDNr8k3R319BLrlBV3fKm4qvhlBseKVnUKSaUqartaKZUWABLyHdFbKKMpDkvA8K+m7sspE5b9HGkELWt27QCiRWXlV63IEY0Kn6c0nZe0tNI2cQmTBOV7UrNA5ysq9lG29AXhPaPzfKsbWf0n0U6TOMp3aWoA2S0m9E5ritiB9d3+0qDLvsmer2xaOKIBSunUCLiiuLGpxsLpVy7Yd0U0Og+XYwUHQcJ7Jra1BwxON45T1jqioITJj49AfjEbtPwrGXKLfWnYKVNhPRBxj6Asba6KW1guFcI/ggHAMxPsoNe2dghxX2D439FNO4C9dVnYH4RrnghVlwK3FAWK/QHJOwU/Bd2COaANlzxz5Jqib4wB9v3JQF42OSdPCEvLaQiml0bjXZl7jT3OM8lzdMdOycNbCIW0yjk1oSOpEbj3V1Uh7i7qZyITJlKTnZGG1ZGQEaOecI3dCIR1HyuTR2ms6L1DgxeMDEVbmMIbizhRrtVNN8IHUkg4FSplDCr8o2xpZkoMKQytaZIRlOjzKutwIXlSrDSEjRO23oqo5PYK19UnAQ7XzgIy3oopF+PtntFkKZoyimtwoVE1CvvQPSpwN1RToy9HUW/0q60t8koP6DdWy2jaNAUhPVEspKN4OFqJzt26E+s15aAXExsJwMyY6JRQE+incv43T/YRdpbrR3s9PFjWOBAU0bZDBCtpW8hE29vBTCzpo9ZRV7WQiW0VYaWEqI8kCKNSmCiHU1XwrNDaYE13VXACFCvSzK5uyA1HnjQrqdyOaGqU5QheQUGhuCkh7IjdV1ACELaPnoiHUuaXk0c8sfoW1G5XgMIyvQxI9wgnFOmSaLrdso6jRCX/AIkNH29UPXunnY8I7b/KdMnIeYXLKnj6lctbF+P9mQqVVDg5qDhAn3RQH6SgUvRRa0iXSfZPbIbJdRpxCPtTBSl0rQ3bVwh7moYAH/a9L1Gk2XSUasEIpOwixoJxSpJbQdBTekZCZIM2yOw9VWGK26bAHfZe2wBQYLpWTpUURQZBRVJgAQ9U5lZ6I8uWi6lkwgdUEB08gUxs2Twnig8Q9QOqAvmS57ZkSRPXO6z6Fh/sZu2pSZTe1oZQ9nTgx0KaUQjFaO/LlDbfS3cJfB4evJW0reSAERSvXeF4eOGZ7rqB4TJTOvRw/JPd/wBEaVCXBvMmPdHHSKh2E8sf3ZR022NQlwGAfvyTG81SpTMQGiBgfyjFLtnPly5OXHHV/sR3Ni6mYcIKG8GU7tb3xqvmcGjqYOw7qerspY8Myf8AJHjFq0Uj5E1JQkt/roQ1bbCDdQhPDTwgbloU3E6ceVvQorNhDVKchM7hipNMcI6pXo64zF9tgpzbVJwUvbTyj6bJCR7BmaZa6l0SO/ZBKfMOEt1FoJ9RH8JYs4m9iN52Ki9xIxP7d8oio3yqtlvI+6vElOVFUO6rxW+GVywbMbwCIPMYVlqJb6Y+y8fTlvcZCL0tnHTMYI3/AGSXSsDdImxmAiKDOiHovG3Qp1YW7TlYeWVwVgxxup0Xz8ou/sCRxBKaFTJQjLdMtiyKasbtKaae7kl1u2QnOjWZe6BtzKo2DJkSjs91Wm5zBH+Of5Qtm6MreW+nt4YiUsvPpgSSw8PbkkaadnFDzIv8XoVtrYUKrgpVNLq0ieIEjkRsqmycQtdlo12mSoOldEuhGWelvds0gd0zdoUjymXR+i3KgTzQjpsxlRvDUITG3CtvNOMnkVTTluFozT6OhSU0qGdJuF7UdIhUUXE4C02m6c3g8w33TyetHPlmsW5C/S/LJmI5cj2K8e11VxIHxsE1bozJ3KOo2wAgCAlbdUccvJim5LsxxpkGDuEbb2LiOIAx/CcajpodkboChcPohwjcRn9kYNezo/yHkj+Hf0dcsholL7ikpuuJ3Vb3Z3TOSZTHFxBKrUNTpJrRol5gCSU8ttKY1sEAk7nv2UpO2UyeVHEqZinUcoui3CLu7XhcvaNuSYG5QqirypxsAlL7t0mFr36W1jC52THsPRY6u3zygk0cqzKV0L7icjkrqOwXObM9FOmxVTo0tlZauRHhD+hchZrRgrimRkcvv2Tf6Vohwqd49jKAe8OaD1yjvpWrFYt/3DHqP+kkXumJlbcGQ1XTzTdxcirbC64SAdjhbCrZhzSCJWW1awDMg4BmI6ck0o8Uc+POprizXWNEOZBWb1XSOB5I2391o9AfxMHonRtQ78wBRUeSTRKOd4psw9mt3o1sGNHU5KU67p9GnT4gA2Mk7Jh9Lak2vRa9vdpneWmP+fdb+VD5c/yQtdGjpBXtEoem5EMKarOFs8uAOE8WwBOUm066a8BwaACJHom2pmaTwNywtz1IICS6XYljWgmYAGMKM41Oy2N3Abhy9YYMrynTVhZAR2DRTcUGvOQh62kU4/LKNYJyrPwxIwjFW7oPNx6dGY0ylNwRyAkDcbgbrVUmoWlZBlR20wMhH0wlx42m7Dny86ZaKOFYxghRc+Va3ZdkYqzibZRVpJfe2wcIKbVNkHUCTJBIrim07MXc0+FxbuQURZ2D6hwIHUoms2Lmepg/AWitqWJUI25cT1MnmOMFS2D2Ni2mMZPM/wAK56shRcE7iec5uTtiW9snPf5QjLKwFPJy79PRGUt1KocoJFZZ5NcPQs1t3DRce0fOFgq9Il08uv7Lfanbio3hdMTJjExySe/smgTA4WMMN7xIntsmqymHKo6Mi4KTSqxlWsapyZ6EUTBXKQYuS2NR8upVSBg+yY0KxaWvZu0gj15j0/lLrilmAMp5SssNYMmB3ReicqRutP16g+mHOeGGPMDghZH6p1Nrj/owRIkzORkY6d1B1qWtdOPWfdIy0ccA+yLny0zlhhinyiaz6M1PgqeG8kB3mAOzXHJaDz3/AFW6deCML5hotPirCeQ3+y09zqoYIZk7Sdh6J09EssLkF/VwLqQLnwZ/L69RzQX0w6pQafDIg7g7E9Ukva/ECCS5xyScwFJ2pFreFpSSrmVx43wo39t9TBsCqPN/6ZHxyV9f6sbswZ6u2+AvnFKo4+p3RtIHmjsovFhezcWescccbs/A9k+tzOV8yY07glaf6e1UsIY8yDsTyStC5MNdGyYFK6d5fQKNIqVbZa2kcVfkU2ZloyDzwZHymNJ8BLLCnwtjomVM4RwyFyrZVctzxdQup1QraqBrMGSeiORuLtAguSphoepislVu2OZPuSiSFo5WGWNWFOqoa6uWsEvIH6n0CC1OqWUyZIJwM7dfss2/idnJ/vVNydl8Pjcld6L3XfG8ziXEt6idgU/s9QEBrzB2zsVkXAiOSYHUWOaS6Aen8Jad2XyYk0ka0OUXujfC+f0r58kte9onADiB8SrKlZzvzPce/EcemcI2S/xX9mhZqp/EFpw04bPON03DpWJN1lvHktP5ucd/5Tqlq7dmz7/sUEnbFyY69DQiZPfZKNdqcNF55wf/AKx+6j/5ctMO4W9+RH7Jd9Sauyo0Mpmcy88sbAKqaFx45Oa+jPUzKua1QZTRDWLnZ6yPQ5eLoXJRj55bUJKdWVXgMk5hKRhTc8wmexMkLQTq+rF2N1n2Oh8xvurrkocPzsnikiKil0N7CtwudHQem6ufd8TuEe5S6i6B65PoP6V7ZcyeeyK0MoWHvrxIHNTsqJJleGlsjbNsBCkmUjFUHUWQr6Y6qpiuasWUQm1EuED23WnoWVE0nO8wfktjIgdemQVmbaqWuBGCCCCMEEbEFP8AS9b8OSQXSCIcTAnJx6ynjVbI5scnuJo9FueKkCTkYC8v9SnDfkJDa3fkLR6plpdpLDUc0u3a0Dm6N/RKk5aOeWCMG5y/pDDT7ni3OU1YVnao4OGAW88p3bVZaD1Q48GcnkY/5LphJKVarXgR1P2TDjSHW6nnHp+60nbB42PlOguyqeaE0eAs++qQWkiMD7f0Jk+/aIzyRaUWPmxNtNAWtPlwbjAnfdR06k2Q1w3aDnoT/j7IC/uZfxKj8WQAMwJI7T+qONq7O2OGXxqKHOsaTDeJpEAbdvVZC9YQ4jon3/lCW8LieeSScEf7dsQkld4LhGw+/cqk67RsOKa1PZXRBlXB2YXpbAVYeI7qRfhour05B7IW3rQS2cxgq41fKfv/AAlVy+HIt+ybx3oaXVYVKZJ/MwgO7g4kJYxkFTtXxJ6jhI6g/wDMKLhBSNgxw46DGNVwYoW5RbWIMPRR4S5EwuSDcj5k6nBUoV5XhpSmoq3fYovWoVjoTS5t5S91GEUDiqOD8Ky3fsFSxTp7pgRWx1TdsUY1yAtX4RbHIjJUMaNTCtNRL2PV7auD/wBoFK2FtKs8bZB0nK7mtZaMTbaDRoVaY8xZUmCScH2T6iQH02Upc1oJeeWdgvnFrX4ditDY6zTaADTIGJLXwZ5u2z6K8JRPP8jxJvabf6+h99Q3XAKbT5geIyZ9B8ScK3S7lpptyFmbi9ZVfu5rBPDxSYxjA5mFOlXpho8zuLoPygevMpMn5PQj8T/yUXd/8/6a81gcY+J9kl+omQWn+hB6fqBBnkN15qN54tUNblogYzJO/wABSXeyWLx5Ysv6KmvjLuKO32j3hSsaBcQXOAaX8OesE7+33Rv1B5afC1zS1vCeEbjcczPXl0WfZXge8jtjkqyjvZ2Y08sOUdGnu7eiG8LzwEf5CXFw5FIdSuy4wHlwAAkiNtseiHrai5zQ05HLqPQoJ790ZSXofD40o7k7LjWxCjSyZVXJTY7CmdSgFVqmEFxLnvVPiISdiOFF9SqAIE7CZjfsgLszlXuehaxQEjAvojA+Vc7dVUuXZXwgQ6kE26PYUBb4RYciSl2WgrlWHL1LRjDMozyVrreAiWALyqZTIzkxTWZySu8an1cRlIrrzOgIUPF2wamyQvKrCNkYGQvAEUOns60q4R9Oql3h5wibdyxdJMN44UhWVZYvBSWZWMEGW9XKPpvSukwzKZUlkV40T2RLap2VcLwCFqGDqdeARG643OwdywheLC8AlOgKKGdvXgHO+6suKga1r2uhx4pDZBA6kzzn7JXxqbgSICBKeNNnhuPXupsqkoUNypMqZWVl+KoKJUAVS568D0WjJBLncl6HoZzlDxUDcdF9apyVUqMqJclaJOJJ5VDX59FGtUUKJSk5aQwthz7ooiELZu/VHtbKKRxSdPZCm5EeIo+DC8LCsKWhy5VSVyxqEFVvCNwgn3XTKa1bQFe07IdEFYn4+xFWD3YiPVdb2EDunjrcbKuoyMBMk32blqkIKlPMKqrRTGrQzK88OUXErGSAm0VYynlWOB2hWNZhay6ZOmAuc1EUKYVxpghaxlkSYE1xV9FxVlOkCr6NJFFfmSGOlWjaoc2SKgyAdnDp6qi6tXMPmBHqjLGgQ4EGDv3HtzWhfqxAANNjwD5uNky4c0Yxd9nLLyZRl+O0Y0NP8IijSPROri3Y/wA4YGAkwRMZMwRy9kxshQY13EGuIGILjJ+MJuLGl5mumZ1loSmNDTIEnhGx4SYcZMSEaL1kEN8snmATHQT+qDr1hvPbfklpLs3yznroC1DTyx5aYxzGQfdBVreFoad3TgcQJHPOR6Sh7u0a5vEx0gGIiN9kaAs8lqRnSxRDU1baZiCST7AK25sWjI6SSMjeIRLLyEhI9phDtJTYM7KiowBLZT5wTMTKgSQragzlV1RyQ7A8lg9R6tpKhrcoumBMJWTbCLcwjaFaChqTconw+mR+iajlntjFtwCFLxWpVw9FNgI3ylbJqKGBe1cgvdchsPEp4wrTBGEuDD1U/F4eaZEqXoncYCDdESo3F8DuhHXi2h+Losr7KFqRuh7i6kQB7qNCoOZhMhkvx2G06fE7C57c4VP44DAQTrszgItIeLbG0gL3jxkwEpbUe45KJewRl0nol0HaDG37G8wVOneidil1C3nYQnNvZYHlx1S8/odpIIoahMQwk9SYHwAmdXUqrwBOOn/PNC0LcBHtaOQW+Rk3GN9FNC0e5phxB6dVK3087lxRLGopjEOYdi820c1XUte6amkOi8NAQgpGsSeEeqlT4xs4hMatspU6KbkM9oBbcP8A8hPpgqVK5ABBDs8t2nucjKMNFQfZgrfIxeEWLalRo657IC4qJtVsehVAtMocikYpdMTQvCm1xZk559kvqWT5R5IPJ+wV1NXW4zBXr6ZaYIyr/BgcXwjX0K5l1IZRLHQUHTf8ohjOITKZCun2E1KXNq8e/qF6x5G+y9cAeaFEXXsojuuUoC5bibkhTVMBLa9Qk5K5cjLoGMHDpKmGhcuSoaZRWQ43XLlmGPROFNoXLkkh4hlBg4SVKk0LlyUaPsZWzAmrXmAOS9XIIWZNiMpNXq5BhCKYRbhhp7lcuRROXZyk1cuTIVkKrcqtcuTDx6JQovC5cgFdkQ0Kuq0Lly3oZFdBo+6q1Bo4j6r1ch/ED/2FlYZVDguXIBKir7c4XLlSBJhrvyoF7yNl6uVRBXUunyfMVy5cptstxR//2Q==">
            <a:extLst>
              <a:ext uri="{FF2B5EF4-FFF2-40B4-BE49-F238E27FC236}">
                <a16:creationId xmlns:a16="http://schemas.microsoft.com/office/drawing/2014/main" id="{48D381B3-2A7A-3933-4111-93C65E368050}"/>
              </a:ext>
            </a:extLst>
          </p:cNvPr>
          <p:cNvSpPr/>
          <p:nvPr/>
        </p:nvSpPr>
        <p:spPr>
          <a:xfrm>
            <a:off x="1831972" y="-1668459"/>
            <a:ext cx="5038728" cy="380047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Avenir Next LT Pro"/>
            </a:endParaRPr>
          </a:p>
        </p:txBody>
      </p:sp>
      <p:sp>
        <p:nvSpPr>
          <p:cNvPr id="6" name="AutoShape 6" descr="data:image/jpeg;base64,/9j/4AAQSkZJRgABAQAAAQABAAD/2wCEAAkGBxQTEhUUExQUFBUXFRcUFRcUFxUUFBQUFRQXFhQUFBQYHCggGBwlHBQUITEhJSkrLi4uFx8zODMsNygtLisBCgoKDg0OGxAQGywkICQsLCwsLCwsLCwsLCwsLCwsLCwsLCwsLCwsLCwsLCwsLCwsLCwsLCwsLCwsLCwsLCwsLP/AABEIAMMBAwMBIgACEQEDEQH/xAAbAAACAwEBAQAAAAAAAAAAAAAEBQIDBgABB//EADUQAAEDAwIEBQIGAQQDAAAAAAEAAhEDBCEFMRJBUWETInGBkQahFDKxwdHwQiNS4fEVYqL/xAAaAQADAQEBAQAAAAAAAAAAAAABAgMABAUG/8QAJxEAAgICAgICAgIDAQAAAAAAAAECEQMhEjEEQRNRImFCgRQycSP/2gAMAwEAAhEDEQA/AM06gwdSvDwDqmr7dvNU1bUdlz0fRLGvtlFC6iI/Ve16gfvhTfTCV3RjZBxSAsNvTCBQAODKnUPkIG5wgaFUzMo+g4x7rGfjyvbElxQcD1VLLkt5LTcAPJV1tGDsjC3FFFXsEsb0FNqFVI7jRnMyFGlcVGfmEqUoUOsd/wCrNXTJVwqkc0ktdUacEwe6aUKwPRTpCNSj2G07ooinfEINgCnwrcQWhnR1Io6jqnVZ4FetqocTOKZqGaiDzV7dRbssq2rAUxWWpifEjWNvhyxHJSN/n1WRFwVIVSeZW2D4kap2oASBHyqxehZsVCpNce6NG+NIfuvxyPJUu1BJsrxwKFG4IYVL7uqfxhQfCu8NbgHSCnagq33pxJVDqQ5qlxAW4IF/RbU1AqmtqZaJKXXusMZgAu9Bj5KU/jTUcCcdOyZY0NxnV0PHaq4qV5eFronlnoDGyVNCt1Mf6rx3hUWOKOZyk2Xi/wC5XIDwiuTcUb+yRuCN1Bz+cqi5pndDNr8k3R319BLrlBV3fKm4qvhlBseKVnUKSaUqartaKZUWABLyHdFbKKMpDkvA8K+m7sspE5b9HGkELWt27QCiRWXlV63IEY0Kn6c0nZe0tNI2cQmTBOV7UrNA5ysq9lG29AXhPaPzfKsbWf0n0U6TOMp3aWoA2S0m9E5ritiB9d3+0qDLvsmer2xaOKIBSunUCLiiuLGpxsLpVy7Yd0U0Og+XYwUHQcJ7Jra1BwxON45T1jqioITJj49AfjEbtPwrGXKLfWnYKVNhPRBxj6Asba6KW1guFcI/ggHAMxPsoNe2dghxX2D439FNO4C9dVnYH4RrnghVlwK3FAWK/QHJOwU/Bd2COaANlzxz5Jqib4wB9v3JQF42OSdPCEvLaQiml0bjXZl7jT3OM8lzdMdOycNbCIW0yjk1oSOpEbj3V1Uh7i7qZyITJlKTnZGG1ZGQEaOecI3dCIR1HyuTR2ms6L1DgxeMDEVbmMIbizhRrtVNN8IHUkg4FSplDCr8o2xpZkoMKQytaZIRlOjzKutwIXlSrDSEjRO23oqo5PYK19UnAQ7XzgIy3oopF+PtntFkKZoyimtwoVE1CvvQPSpwN1RToy9HUW/0q60t8koP6DdWy2jaNAUhPVEspKN4OFqJzt26E+s15aAXExsJwMyY6JRQE+incv43T/YRdpbrR3s9PFjWOBAU0bZDBCtpW8hE29vBTCzpo9ZRV7WQiW0VYaWEqI8kCKNSmCiHU1XwrNDaYE13VXACFCvSzK5uyA1HnjQrqdyOaGqU5QheQUGhuCkh7IjdV1ACELaPnoiHUuaXk0c8sfoW1G5XgMIyvQxI9wgnFOmSaLrdso6jRCX/AIkNH29UPXunnY8I7b/KdMnIeYXLKnj6lctbF+P9mQqVVDg5qDhAn3RQH6SgUvRRa0iXSfZPbIbJdRpxCPtTBSl0rQ3bVwh7moYAH/a9L1Gk2XSUasEIpOwixoJxSpJbQdBTekZCZIM2yOw9VWGK26bAHfZe2wBQYLpWTpUURQZBRVJgAQ9U5lZ6I8uWi6lkwgdUEB08gUxs2Twnig8Q9QOqAvmS57ZkSRPXO6z6Fh/sZu2pSZTe1oZQ9nTgx0KaUQjFaO/LlDbfS3cJfB4evJW0reSAERSvXeF4eOGZ7rqB4TJTOvRw/JPd/wBEaVCXBvMmPdHHSKh2E8sf3ZR022NQlwGAfvyTG81SpTMQGiBgfyjFLtnPly5OXHHV/sR3Ni6mYcIKG8GU7tb3xqvmcGjqYOw7qerspY8Myf8AJHjFq0Uj5E1JQkt/roQ1bbCDdQhPDTwgbloU3E6ceVvQorNhDVKchM7hipNMcI6pXo64zF9tgpzbVJwUvbTyj6bJCR7BmaZa6l0SO/ZBKfMOEt1FoJ9RH8JYs4m9iN52Ki9xIxP7d8oio3yqtlvI+6vElOVFUO6rxW+GVywbMbwCIPMYVlqJb6Y+y8fTlvcZCL0tnHTMYI3/AGSXSsDdImxmAiKDOiHovG3Qp1YW7TlYeWVwVgxxup0Xz8ou/sCRxBKaFTJQjLdMtiyKasbtKaae7kl1u2QnOjWZe6BtzKo2DJkSjs91Wm5zBH+Of5Qtm6MreW+nt4YiUsvPpgSSw8PbkkaadnFDzIv8XoVtrYUKrgpVNLq0ieIEjkRsqmycQtdlo12mSoOldEuhGWelvds0gd0zdoUjymXR+i3KgTzQjpsxlRvDUITG3CtvNOMnkVTTluFozT6OhSU0qGdJuF7UdIhUUXE4C02m6c3g8w33TyetHPlmsW5C/S/LJmI5cj2K8e11VxIHxsE1bozJ3KOo2wAgCAlbdUccvJim5LsxxpkGDuEbb2LiOIAx/CcajpodkboChcPohwjcRn9kYNezo/yHkj+Hf0dcsholL7ikpuuJ3Vb3Z3TOSZTHFxBKrUNTpJrRol5gCSU8ttKY1sEAk7nv2UpO2UyeVHEqZinUcoui3CLu7XhcvaNuSYG5QqirypxsAlL7t0mFr36W1jC52THsPRY6u3zygk0cqzKV0L7icjkrqOwXObM9FOmxVTo0tlZauRHhD+hchZrRgrimRkcvv2Tf6Vohwqd49jKAe8OaD1yjvpWrFYt/3DHqP+kkXumJlbcGQ1XTzTdxcirbC64SAdjhbCrZhzSCJWW1awDMg4BmI6ck0o8Uc+POprizXWNEOZBWb1XSOB5I2391o9AfxMHonRtQ78wBRUeSTRKOd4psw9mt3o1sGNHU5KU67p9GnT4gA2Mk7Jh9Lak2vRa9vdpneWmP+fdb+VD5c/yQtdGjpBXtEoem5EMKarOFs8uAOE8WwBOUm066a8BwaACJHom2pmaTwNywtz1IICS6XYljWgmYAGMKM41Oy2N3Abhy9YYMrynTVhZAR2DRTcUGvOQh62kU4/LKNYJyrPwxIwjFW7oPNx6dGY0ylNwRyAkDcbgbrVUmoWlZBlR20wMhH0wlx42m7Dny86ZaKOFYxghRc+Va3ZdkYqzibZRVpJfe2wcIKbVNkHUCTJBIrim07MXc0+FxbuQURZ2D6hwIHUoms2Lmepg/AWitqWJUI25cT1MnmOMFS2D2Ni2mMZPM/wAK56shRcE7iec5uTtiW9snPf5QjLKwFPJy79PRGUt1KocoJFZZ5NcPQs1t3DRce0fOFgq9Il08uv7Lfanbio3hdMTJjExySe/smgTA4WMMN7xIntsmqymHKo6Mi4KTSqxlWsapyZ6EUTBXKQYuS2NR8upVSBg+yY0KxaWvZu0gj15j0/lLrilmAMp5SssNYMmB3ReicqRutP16g+mHOeGGPMDghZH6p1Nrj/owRIkzORkY6d1B1qWtdOPWfdIy0ccA+yLny0zlhhinyiaz6M1PgqeG8kB3mAOzXHJaDz3/AFW6deCML5hotPirCeQ3+y09zqoYIZk7Sdh6J09EssLkF/VwLqQLnwZ/L69RzQX0w6pQafDIg7g7E9Ukva/ECCS5xyScwFJ2pFreFpSSrmVx43wo39t9TBsCqPN/6ZHxyV9f6sbswZ6u2+AvnFKo4+p3RtIHmjsovFhezcWescccbs/A9k+tzOV8yY07glaf6e1UsIY8yDsTyStC5MNdGyYFK6d5fQKNIqVbZa2kcVfkU2ZloyDzwZHymNJ8BLLCnwtjomVM4RwyFyrZVctzxdQup1QraqBrMGSeiORuLtAguSphoepislVu2OZPuSiSFo5WGWNWFOqoa6uWsEvIH6n0CC1OqWUyZIJwM7dfss2/idnJ/vVNydl8Pjcld6L3XfG8ziXEt6idgU/s9QEBrzB2zsVkXAiOSYHUWOaS6Aen8Jad2XyYk0ka0OUXujfC+f0r58kte9onADiB8SrKlZzvzPce/EcemcI2S/xX9mhZqp/EFpw04bPON03DpWJN1lvHktP5ucd/5Tqlq7dmz7/sUEnbFyY69DQiZPfZKNdqcNF55wf/AKx+6j/5ctMO4W9+RH7Jd9Sauyo0Mpmcy88sbAKqaFx45Oa+jPUzKua1QZTRDWLnZ6yPQ5eLoXJRj55bUJKdWVXgMk5hKRhTc8wmexMkLQTq+rF2N1n2Oh8xvurrkocPzsnikiKil0N7CtwudHQem6ufd8TuEe5S6i6B65PoP6V7ZcyeeyK0MoWHvrxIHNTsqJJleGlsjbNsBCkmUjFUHUWQr6Y6qpiuasWUQm1EuED23WnoWVE0nO8wfktjIgdemQVmbaqWuBGCCCCMEEbEFP8AS9b8OSQXSCIcTAnJx6ynjVbI5scnuJo9FueKkCTkYC8v9SnDfkJDa3fkLR6plpdpLDUc0u3a0Dm6N/RKk5aOeWCMG5y/pDDT7ni3OU1YVnao4OGAW88p3bVZaD1Q48GcnkY/5LphJKVarXgR1P2TDjSHW6nnHp+60nbB42PlOguyqeaE0eAs++qQWkiMD7f0Jk+/aIzyRaUWPmxNtNAWtPlwbjAnfdR06k2Q1w3aDnoT/j7IC/uZfxKj8WQAMwJI7T+qONq7O2OGXxqKHOsaTDeJpEAbdvVZC9YQ4jon3/lCW8LieeSScEf7dsQkld4LhGw+/cqk67RsOKa1PZXRBlXB2YXpbAVYeI7qRfhour05B7IW3rQS2cxgq41fKfv/AAlVy+HIt+ybx3oaXVYVKZJ/MwgO7g4kJYxkFTtXxJ6jhI6g/wDMKLhBSNgxw46DGNVwYoW5RbWIMPRR4S5EwuSDcj5k6nBUoV5XhpSmoq3fYovWoVjoTS5t5S91GEUDiqOD8Ky3fsFSxTp7pgRWx1TdsUY1yAtX4RbHIjJUMaNTCtNRL2PV7auD/wBoFK2FtKs8bZB0nK7mtZaMTbaDRoVaY8xZUmCScH2T6iQH02Upc1oJeeWdgvnFrX4ditDY6zTaADTIGJLXwZ5u2z6K8JRPP8jxJvabf6+h99Q3XAKbT5geIyZ9B8ScK3S7lpptyFmbi9ZVfu5rBPDxSYxjA5mFOlXpho8zuLoPygevMpMn5PQj8T/yUXd/8/6a81gcY+J9kl+omQWn+hB6fqBBnkN15qN54tUNblogYzJO/wABSXeyWLx5Ysv6KmvjLuKO32j3hSsaBcQXOAaX8OesE7+33Rv1B5afC1zS1vCeEbjcczPXl0WfZXge8jtjkqyjvZ2Y08sOUdGnu7eiG8LzwEf5CXFw5FIdSuy4wHlwAAkiNtseiHrai5zQ05HLqPQoJ790ZSXofD40o7k7LjWxCjSyZVXJTY7CmdSgFVqmEFxLnvVPiISdiOFF9SqAIE7CZjfsgLszlXuehaxQEjAvojA+Vc7dVUuXZXwgQ6kE26PYUBb4RYciSl2WgrlWHL1LRjDMozyVrreAiWALyqZTIzkxTWZySu8an1cRlIrrzOgIUPF2wamyQvKrCNkYGQvAEUOns60q4R9Oql3h5wibdyxdJMN44UhWVZYvBSWZWMEGW9XKPpvSukwzKZUlkV40T2RLap2VcLwCFqGDqdeARG643OwdywheLC8AlOgKKGdvXgHO+6suKga1r2uhx4pDZBA6kzzn7JXxqbgSICBKeNNnhuPXupsqkoUNypMqZWVl+KoKJUAVS568D0WjJBLncl6HoZzlDxUDcdF9apyVUqMqJclaJOJJ5VDX59FGtUUKJSk5aQwthz7ooiELZu/VHtbKKRxSdPZCm5EeIo+DC8LCsKWhy5VSVyxqEFVvCNwgn3XTKa1bQFe07IdEFYn4+xFWD3YiPVdb2EDunjrcbKuoyMBMk32blqkIKlPMKqrRTGrQzK88OUXErGSAm0VYynlWOB2hWNZhay6ZOmAuc1EUKYVxpghaxlkSYE1xV9FxVlOkCr6NJFFfmSGOlWjaoc2SKgyAdnDp6qi6tXMPmBHqjLGgQ4EGDv3HtzWhfqxAANNjwD5uNky4c0Yxd9nLLyZRl+O0Y0NP8IijSPROri3Y/wA4YGAkwRMZMwRy9kxshQY13EGuIGILjJ+MJuLGl5mumZ1loSmNDTIEnhGx4SYcZMSEaL1kEN8snmATHQT+qDr1hvPbfklpLs3yznroC1DTyx5aYxzGQfdBVreFoad3TgcQJHPOR6Sh7u0a5vEx0gGIiN9kaAs8lqRnSxRDU1baZiCST7AK25sWjI6SSMjeIRLLyEhI9phDtJTYM7KiowBLZT5wTMTKgSQragzlV1RyQ7A8lg9R6tpKhrcoumBMJWTbCLcwjaFaChqTconw+mR+iajlntjFtwCFLxWpVw9FNgI3ylbJqKGBe1cgvdchsPEp4wrTBGEuDD1U/F4eaZEqXoncYCDdESo3F8DuhHXi2h+Losr7KFqRuh7i6kQB7qNCoOZhMhkvx2G06fE7C57c4VP44DAQTrszgItIeLbG0gL3jxkwEpbUe45KJewRl0nol0HaDG37G8wVOneidil1C3nYQnNvZYHlx1S8/odpIIoahMQwk9SYHwAmdXUqrwBOOn/PNC0LcBHtaOQW+Rk3GN9FNC0e5phxB6dVK3087lxRLGopjEOYdi820c1XUte6amkOi8NAQgpGsSeEeqlT4xs4hMatspU6KbkM9oBbcP8A8hPpgqVK5ABBDs8t2nucjKMNFQfZgrfIxeEWLalRo657IC4qJtVsehVAtMocikYpdMTQvCm1xZk559kvqWT5R5IPJ+wV1NXW4zBXr6ZaYIyr/BgcXwjX0K5l1IZRLHQUHTf8ohjOITKZCun2E1KXNq8e/qF6x5G+y9cAeaFEXXsojuuUoC5bibkhTVMBLa9Qk5K5cjLoGMHDpKmGhcuSoaZRWQ43XLlmGPROFNoXLkkh4hlBg4SVKk0LlyUaPsZWzAmrXmAOS9XIIWZNiMpNXq5BhCKYRbhhp7lcuRROXZyk1cuTIVkKrcqtcuTDx6JQovC5cgFdkQ0Kuq0Lly3oZFdBo+6q1Bo4j6r1ch/ED/2FlYZVDguXIBKir7c4XLlSBJhrvyoF7yNl6uVRBXUunyfMVy5cptstxR//2Q==">
            <a:extLst>
              <a:ext uri="{FF2B5EF4-FFF2-40B4-BE49-F238E27FC236}">
                <a16:creationId xmlns:a16="http://schemas.microsoft.com/office/drawing/2014/main" id="{A9F82FD2-D297-46B8-9B89-D220F71C1589}"/>
              </a:ext>
            </a:extLst>
          </p:cNvPr>
          <p:cNvSpPr/>
          <p:nvPr/>
        </p:nvSpPr>
        <p:spPr>
          <a:xfrm>
            <a:off x="1984376" y="-1516066"/>
            <a:ext cx="5038728" cy="380047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Avenir Next LT Pro"/>
            </a:endParaRPr>
          </a:p>
        </p:txBody>
      </p:sp>
      <p:pic>
        <p:nvPicPr>
          <p:cNvPr id="7" name="Picture 8" descr="http://www.dentaltipsforall.com/wp-content/uploads/2014/12/gingival-enlargement.jpg">
            <a:extLst>
              <a:ext uri="{FF2B5EF4-FFF2-40B4-BE49-F238E27FC236}">
                <a16:creationId xmlns:a16="http://schemas.microsoft.com/office/drawing/2014/main" id="{0EE34C76-EE7F-0C24-82A2-762F02F362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31972" y="3717035"/>
            <a:ext cx="3840361" cy="289660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0" descr="http://pocketdentistry.com/wp-content/uploads/285/image004223.jpeg">
            <a:extLst>
              <a:ext uri="{FF2B5EF4-FFF2-40B4-BE49-F238E27FC236}">
                <a16:creationId xmlns:a16="http://schemas.microsoft.com/office/drawing/2014/main" id="{A476EB75-0FE7-80E9-D985-4F1BD82F36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51985" y="4079988"/>
            <a:ext cx="4067178" cy="253364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29B22-F030-2BA6-E224-24E95CED94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3936" y="351522"/>
            <a:ext cx="9473101" cy="1143000"/>
          </a:xfrm>
        </p:spPr>
        <p:txBody>
          <a:bodyPr anchorCtr="1"/>
          <a:lstStyle/>
          <a:p>
            <a:pPr lvl="0" algn="ctr"/>
            <a:r>
              <a:rPr lang="lv-LV" sz="4300" b="1"/>
              <a:t>Periodontīts</a:t>
            </a:r>
            <a:r>
              <a:rPr lang="lv-LV" sz="4300"/>
              <a:t> – balstaudu zudums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614A0-2AF8-ADD7-6806-BD8F0A08B6F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34166" y="1773954"/>
            <a:ext cx="8828897" cy="4389440"/>
          </a:xfrm>
        </p:spPr>
        <p:txBody>
          <a:bodyPr/>
          <a:lstStyle/>
          <a:p>
            <a:pPr marL="514350" lvl="0" indent="-514350">
              <a:buFont typeface="Posterama"/>
              <a:buAutoNum type="arabicPeriod"/>
            </a:pPr>
            <a:r>
              <a:rPr lang="lv-LV" u="sng"/>
              <a:t>Nepārejoši bojājumi</a:t>
            </a:r>
          </a:p>
          <a:p>
            <a:pPr marL="514350" lvl="0" indent="-514350">
              <a:buFont typeface="Posterama"/>
              <a:buAutoNum type="arabicPeriod"/>
            </a:pPr>
            <a:r>
              <a:rPr lang="lv-LV"/>
              <a:t>Iekaisušas smaganas</a:t>
            </a:r>
          </a:p>
          <a:p>
            <a:pPr marL="514350" lvl="0" indent="-514350">
              <a:buFont typeface="Posterama"/>
              <a:buAutoNum type="arabicPeriod"/>
            </a:pPr>
            <a:r>
              <a:rPr lang="lv-LV"/>
              <a:t>Smaganu strutošana</a:t>
            </a:r>
          </a:p>
          <a:p>
            <a:pPr marL="514350" lvl="0" indent="-514350">
              <a:buFont typeface="Posterama"/>
              <a:buAutoNum type="arabicPeriod"/>
            </a:pPr>
            <a:r>
              <a:rPr lang="lv-LV"/>
              <a:t>Piesaistījum zudums</a:t>
            </a:r>
          </a:p>
          <a:p>
            <a:pPr marL="514350" lvl="0" indent="-514350">
              <a:buFont typeface="Posterama"/>
              <a:buAutoNum type="arabicPeriod"/>
            </a:pPr>
            <a:r>
              <a:rPr lang="lv-LV"/>
              <a:t>Nepieciešama profesionala ārstēšana</a:t>
            </a:r>
          </a:p>
          <a:p>
            <a:pPr marL="0" lvl="0" indent="0">
              <a:buNone/>
            </a:pPr>
            <a:r>
              <a:rPr lang="lv-LV"/>
              <a:t>10% - 20% populācijas cieš no smaga </a:t>
            </a:r>
          </a:p>
          <a:p>
            <a:pPr lvl="0">
              <a:buNone/>
            </a:pPr>
            <a:r>
              <a:rPr lang="lv-LV"/>
              <a:t>periodontīta</a:t>
            </a:r>
          </a:p>
          <a:p>
            <a:pPr lvl="0">
              <a:buNone/>
            </a:pPr>
            <a:endParaRPr lang="lv-LV"/>
          </a:p>
        </p:txBody>
      </p:sp>
      <p:pic>
        <p:nvPicPr>
          <p:cNvPr id="4" name="Picture 6" descr="http://www.royzmandental.com/Services/Images/periodontitis_small.jpg">
            <a:extLst>
              <a:ext uri="{FF2B5EF4-FFF2-40B4-BE49-F238E27FC236}">
                <a16:creationId xmlns:a16="http://schemas.microsoft.com/office/drawing/2014/main" id="{A226A8C3-1FFC-5255-BBC6-9855D0EED2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805211" y="289645"/>
            <a:ext cx="1952628" cy="296862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ttēls 1">
            <a:extLst>
              <a:ext uri="{FF2B5EF4-FFF2-40B4-BE49-F238E27FC236}">
                <a16:creationId xmlns:a16="http://schemas.microsoft.com/office/drawing/2014/main" id="{5F1CECA8-2496-F47D-BC14-CC2768F69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417" y="3397252"/>
            <a:ext cx="4773579" cy="310922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D90726C-EEE0-2F1E-6253-05A78959042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lv-LV" sz="4000" b="1"/>
              <a:t>Atšķirības starp gingivītu un periodontītu</a:t>
            </a:r>
            <a:endParaRPr lang="en-US" sz="4000" b="1"/>
          </a:p>
        </p:txBody>
      </p:sp>
      <p:pic>
        <p:nvPicPr>
          <p:cNvPr id="3" name="Picture 4" descr="96778">
            <a:extLst>
              <a:ext uri="{FF2B5EF4-FFF2-40B4-BE49-F238E27FC236}">
                <a16:creationId xmlns:a16="http://schemas.microsoft.com/office/drawing/2014/main" id="{5D1D9CFD-5E30-1E3B-C041-DD32633C78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33179" b="44301"/>
          <a:stretch>
            <a:fillRect/>
          </a:stretch>
        </p:blipFill>
        <p:spPr>
          <a:xfrm>
            <a:off x="1676396" y="1615918"/>
            <a:ext cx="8839203" cy="4994535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0E4AE-86AB-1D52-DC98-46F175BB45A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lv-LV" sz="4000" b="1"/>
              <a:t>Kāpēc mums vajadzīgi veseli zobi un smaganas?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AB9D3-060F-2133-F125-0331F5EFE6B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558731"/>
            <a:ext cx="5181603" cy="4351336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lv-LV"/>
              <a:t>Funkcionālā funkcija</a:t>
            </a:r>
            <a:endParaRPr lang="en-US"/>
          </a:p>
          <a:p>
            <a:pPr marL="393704" lvl="1" indent="0">
              <a:lnSpc>
                <a:spcPct val="100000"/>
              </a:lnSpc>
              <a:buNone/>
            </a:pPr>
            <a:r>
              <a:rPr lang="lv-LV" sz="2200"/>
              <a:t>nokost</a:t>
            </a:r>
            <a:endParaRPr lang="en-US" sz="2200"/>
          </a:p>
          <a:p>
            <a:pPr marL="393704" lvl="1" indent="0">
              <a:lnSpc>
                <a:spcPct val="100000"/>
              </a:lnSpc>
              <a:buNone/>
            </a:pPr>
            <a:r>
              <a:rPr lang="lv-LV" sz="2200"/>
              <a:t>sakošļāt</a:t>
            </a:r>
            <a:endParaRPr lang="en-US" sz="2200"/>
          </a:p>
          <a:p>
            <a:pPr lvl="0">
              <a:lnSpc>
                <a:spcPct val="100000"/>
              </a:lnSpc>
            </a:pPr>
            <a:r>
              <a:rPr lang="lv-LV"/>
              <a:t>Sociālā funkcija</a:t>
            </a:r>
            <a:endParaRPr lang="en-US"/>
          </a:p>
          <a:p>
            <a:pPr marL="393704" lvl="1" indent="0">
              <a:lnSpc>
                <a:spcPct val="100000"/>
              </a:lnSpc>
              <a:buNone/>
            </a:pPr>
            <a:r>
              <a:rPr lang="lv-LV" sz="2200"/>
              <a:t>runāt</a:t>
            </a:r>
            <a:endParaRPr lang="en-US" sz="2200"/>
          </a:p>
          <a:p>
            <a:pPr lvl="0">
              <a:lnSpc>
                <a:spcPct val="100000"/>
              </a:lnSpc>
            </a:pPr>
            <a:r>
              <a:rPr lang="lv-LV"/>
              <a:t>Estētika</a:t>
            </a:r>
            <a:endParaRPr lang="en-US"/>
          </a:p>
          <a:p>
            <a:pPr marL="393704" lvl="1" indent="0">
              <a:lnSpc>
                <a:spcPct val="100000"/>
              </a:lnSpc>
              <a:buNone/>
            </a:pPr>
            <a:r>
              <a:rPr lang="lv-LV" sz="2200"/>
              <a:t>smaids</a:t>
            </a:r>
            <a:endParaRPr lang="en-US" sz="2200"/>
          </a:p>
          <a:p>
            <a:pPr marL="393704" lvl="1" indent="0">
              <a:lnSpc>
                <a:spcPct val="100000"/>
              </a:lnSpc>
              <a:buNone/>
            </a:pPr>
            <a:r>
              <a:rPr lang="lv-LV" sz="2200"/>
              <a:t>pievilcība</a:t>
            </a:r>
            <a:endParaRPr lang="lv-LV" sz="3300"/>
          </a:p>
          <a:p>
            <a:pPr lvl="0">
              <a:lnSpc>
                <a:spcPct val="100000"/>
              </a:lnSpc>
            </a:pPr>
            <a:r>
              <a:rPr lang="lv-LV" sz="2600"/>
              <a:t>Vispārējā veselība</a:t>
            </a:r>
          </a:p>
        </p:txBody>
      </p:sp>
      <p:pic>
        <p:nvPicPr>
          <p:cNvPr id="4" name="Picture 3" descr="D:\Desktop\ff40232fa1ec2cb50031b92173e860d8.jpg">
            <a:extLst>
              <a:ext uri="{FF2B5EF4-FFF2-40B4-BE49-F238E27FC236}">
                <a16:creationId xmlns:a16="http://schemas.microsoft.com/office/drawing/2014/main" id="{F25B2ED7-C6DA-3315-5270-6CD2B366D4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63681" y="3940186"/>
            <a:ext cx="2878348" cy="191017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32AD20D-1083-14E5-66E4-0829FA5237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63681" y="1690689"/>
            <a:ext cx="2823584" cy="204372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3410EFA-CAC4-6D64-70F0-D2737B257AD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lv-LV" sz="4000"/>
              <a:t>RECIDIVĒJOŠS AFTOZS STOMATĪTS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D8D55BBB-3ECC-1A3F-B004-2067604A8430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lv-LV" b="1"/>
              <a:t>Klīnika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150DAF-366E-581D-260B-BD75FF814A7A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839784" y="3101973"/>
            <a:ext cx="5157782" cy="3087691"/>
          </a:xfrm>
        </p:spPr>
        <p:txBody>
          <a:bodyPr anchor="t"/>
          <a:lstStyle/>
          <a:p>
            <a:pPr marL="228600" lvl="0" indent="-228600">
              <a:lnSpc>
                <a:spcPct val="90000"/>
              </a:lnSpc>
              <a:buChar char="•"/>
            </a:pPr>
            <a:r>
              <a:rPr lang="lv-LV" sz="2000"/>
              <a:t>Aftas = erozijas: apaļas, ovālas</a:t>
            </a:r>
          </a:p>
          <a:p>
            <a:pPr marL="228600" lvl="0" indent="-228600">
              <a:lnSpc>
                <a:spcPct val="90000"/>
              </a:lnSpc>
              <a:buChar char="•"/>
            </a:pPr>
            <a:r>
              <a:rPr lang="lv-LV" sz="2000"/>
              <a:t>Atsevišķas, nesaplūstošas</a:t>
            </a:r>
          </a:p>
          <a:p>
            <a:pPr marL="228600" lvl="0" indent="-228600">
              <a:lnSpc>
                <a:spcPct val="90000"/>
              </a:lnSpc>
              <a:buChar char="•"/>
            </a:pPr>
            <a:r>
              <a:rPr lang="lv-LV" sz="2000"/>
              <a:t>TIKAI uz nepārragotas gļotādas: visa gļotāda izņemot lūpas, smaganas un cietās aukslējas</a:t>
            </a:r>
          </a:p>
        </p:txBody>
      </p:sp>
      <p:sp>
        <p:nvSpPr>
          <p:cNvPr id="5" name="Teksta vietturis 3">
            <a:extLst>
              <a:ext uri="{FF2B5EF4-FFF2-40B4-BE49-F238E27FC236}">
                <a16:creationId xmlns:a16="http://schemas.microsoft.com/office/drawing/2014/main" id="{712CFA68-60CA-CD72-A16E-58BC62B6A236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0863"/>
            <a:ext cx="5183184" cy="1150936"/>
          </a:xfrm>
        </p:spPr>
        <p:txBody>
          <a:bodyPr anchor="b"/>
          <a:lstStyle/>
          <a:p>
            <a:pPr marL="0" lvl="0" indent="0">
              <a:buNone/>
            </a:pPr>
            <a:r>
              <a:rPr lang="lv-LV" sz="2400" b="1"/>
              <a:t>Etioloģija</a:t>
            </a:r>
          </a:p>
        </p:txBody>
      </p:sp>
      <p:sp>
        <p:nvSpPr>
          <p:cNvPr id="6" name="Satura vietturis 4">
            <a:extLst>
              <a:ext uri="{FF2B5EF4-FFF2-40B4-BE49-F238E27FC236}">
                <a16:creationId xmlns:a16="http://schemas.microsoft.com/office/drawing/2014/main" id="{FDE9D9D8-41C2-1095-0151-326D7F6D9E19}"/>
              </a:ext>
            </a:extLst>
          </p:cNvPr>
          <p:cNvSpPr txBox="1">
            <a:spLocks noGrp="1"/>
          </p:cNvSpPr>
          <p:nvPr>
            <p:ph idx="4"/>
          </p:nvPr>
        </p:nvSpPr>
        <p:spPr/>
        <p:txBody>
          <a:bodyPr/>
          <a:lstStyle/>
          <a:p>
            <a:pPr lvl="0">
              <a:lnSpc>
                <a:spcPct val="90000"/>
              </a:lnSpc>
            </a:pPr>
            <a:r>
              <a:rPr lang="lv-LV" sz="2000"/>
              <a:t>Ģenētika</a:t>
            </a:r>
          </a:p>
          <a:p>
            <a:pPr lvl="0">
              <a:lnSpc>
                <a:spcPct val="90000"/>
              </a:lnSpc>
            </a:pPr>
            <a:r>
              <a:rPr lang="lv-LV" sz="2000"/>
              <a:t>Imūnie traucējumi (autoAv pret gļotādu)</a:t>
            </a:r>
          </a:p>
          <a:p>
            <a:pPr lvl="0">
              <a:lnSpc>
                <a:spcPct val="90000"/>
              </a:lnSpc>
            </a:pPr>
            <a:r>
              <a:rPr lang="lv-LV" sz="2000"/>
              <a:t>Uztura alerģija/nepanesība un deficīti (vit.B12, folsk., Fe)</a:t>
            </a:r>
          </a:p>
          <a:p>
            <a:pPr lvl="0">
              <a:lnSpc>
                <a:spcPct val="90000"/>
              </a:lnSpc>
            </a:pPr>
            <a:r>
              <a:rPr lang="lv-LV" sz="2000"/>
              <a:t>Stress un mēnešreizes, hormonālas izmaiņas</a:t>
            </a:r>
          </a:p>
          <a:p>
            <a:pPr lvl="0">
              <a:lnSpc>
                <a:spcPct val="90000"/>
              </a:lnSpc>
            </a:pPr>
            <a:r>
              <a:rPr lang="lv-LV" sz="2000"/>
              <a:t>Traumas (provocē) </a:t>
            </a:r>
          </a:p>
          <a:p>
            <a:pPr lvl="0">
              <a:lnSpc>
                <a:spcPct val="90000"/>
              </a:lnSpc>
            </a:pPr>
            <a:r>
              <a:rPr lang="lv-LV" sz="2000"/>
              <a:t>Smēķēšana </a:t>
            </a:r>
            <a:r>
              <a:rPr lang="lv-LV" sz="2000">
                <a:cs typeface="Arial"/>
              </a:rPr>
              <a:t>↓ RAS</a:t>
            </a:r>
          </a:p>
          <a:p>
            <a:pPr lvl="0">
              <a:lnSpc>
                <a:spcPct val="90000"/>
              </a:lnSpc>
            </a:pPr>
            <a:endParaRPr lang="lv-LV" sz="2000"/>
          </a:p>
        </p:txBody>
      </p:sp>
      <p:pic>
        <p:nvPicPr>
          <p:cNvPr id="7" name="Picture 2" descr="https://encrypted-tbn1.gstatic.com/images?q=tbn:ANd9GcShUPTbvaZXmo9NllczAwsOKLbve4TZWUSjWXKOspl-IzTiBD1DGQ">
            <a:extLst>
              <a:ext uri="{FF2B5EF4-FFF2-40B4-BE49-F238E27FC236}">
                <a16:creationId xmlns:a16="http://schemas.microsoft.com/office/drawing/2014/main" id="{B16D6295-FE73-D7BF-6835-3ADCD8ADE9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52994" y="1223750"/>
            <a:ext cx="2376260" cy="162350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Attēls 5">
            <a:extLst>
              <a:ext uri="{FF2B5EF4-FFF2-40B4-BE49-F238E27FC236}">
                <a16:creationId xmlns:a16="http://schemas.microsoft.com/office/drawing/2014/main" id="{2151617C-72C2-F617-3CD8-11DE1CBD5A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836" y="4911041"/>
            <a:ext cx="2365763" cy="184256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515D8A4-8F2F-6EF8-F79E-66455B8B2C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91544" y="260649"/>
            <a:ext cx="8229600" cy="1143000"/>
          </a:xfrm>
        </p:spPr>
        <p:txBody>
          <a:bodyPr/>
          <a:lstStyle/>
          <a:p>
            <a:pPr lvl="0"/>
            <a:r>
              <a:rPr lang="lv-LV"/>
              <a:t>RAS ĀRSTĒŠANA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36CF5B9-C8F9-B438-2142-1EB4CC6695C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43758" y="1403649"/>
            <a:ext cx="11238168" cy="4896547"/>
          </a:xfrm>
        </p:spPr>
        <p:txBody>
          <a:bodyPr>
            <a:noAutofit/>
          </a:bodyPr>
          <a:lstStyle/>
          <a:p>
            <a:pPr lvl="0"/>
            <a:r>
              <a:rPr lang="lv-LV" sz="2400" b="1"/>
              <a:t>Nekāda</a:t>
            </a:r>
          </a:p>
          <a:p>
            <a:pPr lvl="0"/>
            <a:r>
              <a:rPr lang="lv-LV" sz="2400" b="1"/>
              <a:t>Simptomātiska</a:t>
            </a:r>
            <a:r>
              <a:rPr lang="lv-LV" sz="2400"/>
              <a:t> :</a:t>
            </a:r>
          </a:p>
          <a:p>
            <a:pPr marL="0" lvl="0" indent="0">
              <a:buNone/>
            </a:pPr>
            <a:r>
              <a:rPr lang="lv-LV" sz="2400"/>
              <a:t>       ~ atsāpināšana + antisept.</a:t>
            </a:r>
          </a:p>
          <a:p>
            <a:pPr lvl="0">
              <a:buNone/>
            </a:pPr>
            <a:r>
              <a:rPr lang="lv-LV" sz="2400"/>
              <a:t>       ~ epitelizācija</a:t>
            </a:r>
          </a:p>
          <a:p>
            <a:pPr lvl="0">
              <a:buNone/>
            </a:pPr>
            <a:endParaRPr lang="lv-LV" sz="2400"/>
          </a:p>
          <a:p>
            <a:pPr lvl="0">
              <a:buNone/>
            </a:pPr>
            <a:r>
              <a:rPr lang="lv-LV" sz="2400"/>
              <a:t>   Aftamed gels, Kin care gels, Sanagel-plus, Stomagel-plus, Stomadent-extra adhezīvs, Kamistad gels, Hexoral šķīd./tabl., propoliss eļļā, ēterisko eļļu skalojumi, utm.</a:t>
            </a:r>
          </a:p>
          <a:p>
            <a:pPr lvl="0">
              <a:buNone/>
            </a:pPr>
            <a:endParaRPr lang="lv-LV" sz="2400"/>
          </a:p>
          <a:p>
            <a:pPr lvl="0">
              <a:buNone/>
            </a:pPr>
            <a:endParaRPr lang="lv-LV" sz="2400"/>
          </a:p>
        </p:txBody>
      </p:sp>
      <p:pic>
        <p:nvPicPr>
          <p:cNvPr id="4" name="Picture 2" descr="http://3.bp.blogspot.com/_zu5xVd55_XI/SfenbBC9l1I/AAAAAAAADeA/FCj7pofMAM4/s320/RAS2033.JPG">
            <a:extLst>
              <a:ext uri="{FF2B5EF4-FFF2-40B4-BE49-F238E27FC236}">
                <a16:creationId xmlns:a16="http://schemas.microsoft.com/office/drawing/2014/main" id="{827B9E11-5F44-0E7C-8645-B550F9050C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913031" y="1135291"/>
            <a:ext cx="3047996" cy="202882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3EDB096-1DD6-8D8D-D33D-94A0026BF8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91544" y="404667"/>
            <a:ext cx="8229600" cy="836611"/>
          </a:xfrm>
        </p:spPr>
        <p:txBody>
          <a:bodyPr/>
          <a:lstStyle/>
          <a:p>
            <a:pPr lvl="0"/>
            <a:r>
              <a:rPr lang="lv-LV"/>
              <a:t>HERPANGINA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E951960-9E19-7479-5461-BE9D7CA209D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10547" y="1235573"/>
            <a:ext cx="8387205" cy="5472135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lv-LV"/>
              <a:t>Coxsackievirus A grupas infekcija</a:t>
            </a:r>
          </a:p>
          <a:p>
            <a:pPr lvl="0">
              <a:lnSpc>
                <a:spcPct val="100000"/>
              </a:lnSpc>
            </a:pPr>
            <a:r>
              <a:rPr lang="lv-LV"/>
              <a:t>Vasarās un rudeņos</a:t>
            </a:r>
          </a:p>
          <a:p>
            <a:pPr lvl="0">
              <a:lnSpc>
                <a:spcPct val="100000"/>
              </a:lnSpc>
            </a:pPr>
            <a:r>
              <a:rPr lang="lv-LV"/>
              <a:t>Bēri un jaunieši</a:t>
            </a:r>
          </a:p>
          <a:p>
            <a:pPr lvl="0">
              <a:lnSpc>
                <a:spcPct val="100000"/>
              </a:lnSpc>
            </a:pPr>
            <a:r>
              <a:rPr lang="lv-LV"/>
              <a:t>Akūts sākums, t</a:t>
            </a:r>
            <a:r>
              <a:rPr lang="en-US">
                <a:cs typeface="Arial"/>
              </a:rPr>
              <a:t>°</a:t>
            </a:r>
            <a:r>
              <a:rPr lang="lv-LV">
                <a:cs typeface="Arial"/>
              </a:rPr>
              <a:t>↑, kakla sāpes, grūtības norīt, galvassāpes, vājums</a:t>
            </a:r>
          </a:p>
          <a:p>
            <a:pPr lvl="0">
              <a:lnSpc>
                <a:spcPct val="100000"/>
              </a:lnSpc>
            </a:pPr>
            <a:r>
              <a:rPr lang="lv-LV">
                <a:cs typeface="Arial"/>
              </a:rPr>
              <a:t>Difūza eritēma → vezikulas (sīkas, daudz) → sāpīgas erozijas</a:t>
            </a:r>
          </a:p>
          <a:p>
            <a:pPr lvl="0">
              <a:lnSpc>
                <a:spcPct val="100000"/>
              </a:lnSpc>
            </a:pPr>
            <a:r>
              <a:rPr lang="lv-LV">
                <a:cs typeface="Arial"/>
              </a:rPr>
              <a:t>Mīkstās aukslējas, uvula, aukslēju loki, mugurējā rīkles siena</a:t>
            </a:r>
          </a:p>
          <a:p>
            <a:pPr lvl="0">
              <a:lnSpc>
                <a:spcPct val="100000"/>
              </a:lnSpc>
            </a:pPr>
            <a:r>
              <a:rPr lang="lv-LV">
                <a:cs typeface="Arial"/>
              </a:rPr>
              <a:t>Sadzīst 7 – 10 dienās</a:t>
            </a:r>
          </a:p>
          <a:p>
            <a:pPr lvl="0">
              <a:lnSpc>
                <a:spcPct val="100000"/>
              </a:lnSpc>
            </a:pPr>
            <a:endParaRPr lang="lv-LV">
              <a:cs typeface="Arial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41ACE0E-F967-F59A-2029-72553ED370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797753" y="1431164"/>
            <a:ext cx="2846783" cy="191682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2" descr="http://usercontent2.hubimg.com/8591817_f260.jpg">
            <a:extLst>
              <a:ext uri="{FF2B5EF4-FFF2-40B4-BE49-F238E27FC236}">
                <a16:creationId xmlns:a16="http://schemas.microsoft.com/office/drawing/2014/main" id="{44F536F9-7E69-7AAC-83F8-381278FF09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797753" y="3733056"/>
            <a:ext cx="3024332" cy="247763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52536-BBE2-B057-26E0-7388D33FC5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63553" y="260649"/>
            <a:ext cx="8229600" cy="1143000"/>
          </a:xfrm>
        </p:spPr>
        <p:txBody>
          <a:bodyPr/>
          <a:lstStyle/>
          <a:p>
            <a:pPr lvl="0"/>
            <a:r>
              <a:rPr lang="lv-LV"/>
              <a:t>HERPES ĀRSTĒŠANA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C3820-AECE-7FDD-2462-4A1D50F27FD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14465" y="1206889"/>
            <a:ext cx="10858125" cy="5184574"/>
          </a:xfrm>
        </p:spPr>
        <p:txBody>
          <a:bodyPr/>
          <a:lstStyle/>
          <a:p>
            <a:pPr lvl="0"/>
            <a:r>
              <a:rPr lang="lv-LV"/>
              <a:t>Atsāpināšana + epitelizācija – Hexoral, Aftamed gels, Kamistad, olbaltums, Stomadents-extra, Stomagel-plus, Sanagel-plus, Cikoflogo krēms, Kin care gels, NBF gingival gel, ēterisko eļļu skalojumi uc. , sakults olu baltums.</a:t>
            </a:r>
          </a:p>
          <a:p>
            <a:pPr lvl="0"/>
            <a:r>
              <a:rPr lang="lv-LV"/>
              <a:t>Specifiskā terapija: aciklovirs, zoviraks, vectavir uc. (nedrīkst maziem bērniem) un tikai uz lūpām</a:t>
            </a:r>
          </a:p>
          <a:p>
            <a:pPr lvl="0"/>
            <a:r>
              <a:rPr lang="lv-LV"/>
              <a:t>Larifāns (zobu pasta un lūpu balzāms –profilaktiski; ziede, aerosols, svecītes)</a:t>
            </a:r>
            <a:endParaRPr lang="lv-LV" b="1"/>
          </a:p>
          <a:p>
            <a:pPr lvl="0"/>
            <a:r>
              <a:rPr lang="lv-LV" b="1"/>
              <a:t>Nedrīkst kortikosteroīdus!!!!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FCEB2ACB-2013-A834-82EC-E9FA43CAE501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venir Next LT Pro"/>
            </a:endParaRP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124931B4-63DD-1A75-70E4-7D9D98B3ED5B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8DAC43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venir Next LT Pro"/>
            </a:endParaRPr>
          </a:p>
        </p:txBody>
      </p:sp>
      <p:sp>
        <p:nvSpPr>
          <p:cNvPr id="4" name="Right Triangle 12">
            <a:extLst>
              <a:ext uri="{FF2B5EF4-FFF2-40B4-BE49-F238E27FC236}">
                <a16:creationId xmlns:a16="http://schemas.microsoft.com/office/drawing/2014/main" id="{9A011134-7690-CA42-A3B3-5BC72CA4190E}"/>
              </a:ext>
            </a:extLst>
          </p:cNvPr>
          <p:cNvSpPr>
            <a:spLocks noMove="1" noResize="1"/>
          </p:cNvSpPr>
          <p:nvPr/>
        </p:nvSpPr>
        <p:spPr>
          <a:xfrm rot="13499997">
            <a:off x="-277937" y="1559132"/>
            <a:ext cx="568290" cy="56829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360"/>
              <a:gd name="f8" fmla="+- 0 0 -180"/>
              <a:gd name="f9" fmla="+- 0 0 -90"/>
              <a:gd name="f10" fmla="abs f3"/>
              <a:gd name="f11" fmla="abs f4"/>
              <a:gd name="f12" fmla="abs f5"/>
              <a:gd name="f13" fmla="val f6"/>
              <a:gd name="f14" fmla="*/ f7 f0 1"/>
              <a:gd name="f15" fmla="*/ f8 f0 1"/>
              <a:gd name="f16" fmla="*/ f9 f0 1"/>
              <a:gd name="f17" fmla="?: f10 f3 1"/>
              <a:gd name="f18" fmla="?: f11 f4 1"/>
              <a:gd name="f19" fmla="?: f12 f5 1"/>
              <a:gd name="f20" fmla="*/ f14 1 f2"/>
              <a:gd name="f21" fmla="*/ f15 1 f2"/>
              <a:gd name="f22" fmla="*/ f16 1 f2"/>
              <a:gd name="f23" fmla="*/ f17 1 21600"/>
              <a:gd name="f24" fmla="*/ f18 1 21600"/>
              <a:gd name="f25" fmla="*/ 21600 f17 1"/>
              <a:gd name="f26" fmla="*/ 21600 f18 1"/>
              <a:gd name="f27" fmla="+- f20 0 f1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val f31"/>
              <a:gd name="f34" fmla="val f32"/>
              <a:gd name="f35" fmla="*/ f13 f30 1"/>
              <a:gd name="f36" fmla="+- f34 0 f13"/>
              <a:gd name="f37" fmla="+- f33 0 f13"/>
              <a:gd name="f38" fmla="*/ f34 f30 1"/>
              <a:gd name="f39" fmla="*/ f33 f30 1"/>
              <a:gd name="f40" fmla="*/ f36 1 2"/>
              <a:gd name="f41" fmla="*/ f37 1 2"/>
              <a:gd name="f42" fmla="*/ f37 1 12"/>
              <a:gd name="f43" fmla="*/ f36 7 1"/>
              <a:gd name="f44" fmla="*/ f37 7 1"/>
              <a:gd name="f45" fmla="*/ f36 11 1"/>
              <a:gd name="f46" fmla="+- f13 f40 0"/>
              <a:gd name="f47" fmla="+- f13 f41 0"/>
              <a:gd name="f48" fmla="*/ f43 1 12"/>
              <a:gd name="f49" fmla="*/ f44 1 12"/>
              <a:gd name="f50" fmla="*/ f45 1 12"/>
              <a:gd name="f51" fmla="*/ f42 f30 1"/>
              <a:gd name="f52" fmla="*/ f48 f30 1"/>
              <a:gd name="f53" fmla="*/ f49 f30 1"/>
              <a:gd name="f54" fmla="*/ f50 f30 1"/>
              <a:gd name="f55" fmla="*/ f47 f30 1"/>
              <a:gd name="f56" fmla="*/ f46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35" y="f35"/>
              </a:cxn>
              <a:cxn ang="f28">
                <a:pos x="f35" y="f38"/>
              </a:cxn>
              <a:cxn ang="f28">
                <a:pos x="f39" y="f38"/>
              </a:cxn>
              <a:cxn ang="f29">
                <a:pos x="f55" y="f56"/>
              </a:cxn>
            </a:cxnLst>
            <a:rect l="f51" t="f52" r="f53" b="f54"/>
            <a:pathLst>
              <a:path>
                <a:moveTo>
                  <a:pt x="f35" y="f38"/>
                </a:moveTo>
                <a:lnTo>
                  <a:pt x="f35" y="f35"/>
                </a:lnTo>
                <a:lnTo>
                  <a:pt x="f39" y="f38"/>
                </a:lnTo>
                <a:close/>
              </a:path>
            </a:pathLst>
          </a:custGeom>
          <a:solidFill>
            <a:srgbClr val="475622">
              <a:alpha val="17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venir Next LT Pro"/>
            </a:endParaRPr>
          </a:p>
        </p:txBody>
      </p:sp>
      <p:grpSp>
        <p:nvGrpSpPr>
          <p:cNvPr id="5" name="Group 14">
            <a:extLst>
              <a:ext uri="{FF2B5EF4-FFF2-40B4-BE49-F238E27FC236}">
                <a16:creationId xmlns:a16="http://schemas.microsoft.com/office/drawing/2014/main" id="{3B1B9EB7-345C-C86A-A884-4F2746BA6E8B}"/>
              </a:ext>
            </a:extLst>
          </p:cNvPr>
          <p:cNvGrpSpPr/>
          <p:nvPr/>
        </p:nvGrpSpPr>
        <p:grpSpPr>
          <a:xfrm>
            <a:off x="0" y="0"/>
            <a:ext cx="12214829" cy="6858000"/>
            <a:chOff x="0" y="0"/>
            <a:chExt cx="12214829" cy="6858000"/>
          </a:xfrm>
        </p:grpSpPr>
        <p:cxnSp>
          <p:nvCxnSpPr>
            <p:cNvPr id="6" name="Straight Connector 15">
              <a:extLst>
                <a:ext uri="{FF2B5EF4-FFF2-40B4-BE49-F238E27FC236}">
                  <a16:creationId xmlns:a16="http://schemas.microsoft.com/office/drawing/2014/main" id="{347731EA-5E65-B2E8-4C17-94C4934A4E22}"/>
                </a:ext>
              </a:extLst>
            </p:cNvPr>
            <p:cNvCxnSpPr/>
            <p:nvPr/>
          </p:nvCxnSpPr>
          <p:spPr>
            <a:xfrm>
              <a:off x="0" y="6686284"/>
              <a:ext cx="12191996" cy="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7" name="Straight Connector 16">
              <a:extLst>
                <a:ext uri="{FF2B5EF4-FFF2-40B4-BE49-F238E27FC236}">
                  <a16:creationId xmlns:a16="http://schemas.microsoft.com/office/drawing/2014/main" id="{6CC5B7ED-CB7C-8D82-DBBA-DAA9297B55F2}"/>
                </a:ext>
              </a:extLst>
            </p:cNvPr>
            <p:cNvCxnSpPr/>
            <p:nvPr/>
          </p:nvCxnSpPr>
          <p:spPr>
            <a:xfrm>
              <a:off x="6217" y="0"/>
              <a:ext cx="0" cy="685800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8" name="Straight Connector 17">
              <a:extLst>
                <a:ext uri="{FF2B5EF4-FFF2-40B4-BE49-F238E27FC236}">
                  <a16:creationId xmlns:a16="http://schemas.microsoft.com/office/drawing/2014/main" id="{751A7E16-A668-F1E2-BE32-BA35595A170C}"/>
                </a:ext>
              </a:extLst>
            </p:cNvPr>
            <p:cNvCxnSpPr/>
            <p:nvPr/>
          </p:nvCxnSpPr>
          <p:spPr>
            <a:xfrm>
              <a:off x="11999470" y="0"/>
              <a:ext cx="0" cy="685800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9" name="Straight Connector 18">
              <a:extLst>
                <a:ext uri="{FF2B5EF4-FFF2-40B4-BE49-F238E27FC236}">
                  <a16:creationId xmlns:a16="http://schemas.microsoft.com/office/drawing/2014/main" id="{13EEC58C-CF37-0FA2-2AFA-413B3F648BE2}"/>
                </a:ext>
              </a:extLst>
            </p:cNvPr>
            <p:cNvCxnSpPr/>
            <p:nvPr/>
          </p:nvCxnSpPr>
          <p:spPr>
            <a:xfrm>
              <a:off x="198744" y="0"/>
              <a:ext cx="0" cy="685800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10" name="Straight Connector 19">
              <a:extLst>
                <a:ext uri="{FF2B5EF4-FFF2-40B4-BE49-F238E27FC236}">
                  <a16:creationId xmlns:a16="http://schemas.microsoft.com/office/drawing/2014/main" id="{57059CF3-C7E4-0106-E593-8340D017E6C0}"/>
                </a:ext>
              </a:extLst>
            </p:cNvPr>
            <p:cNvCxnSpPr/>
            <p:nvPr/>
          </p:nvCxnSpPr>
          <p:spPr>
            <a:xfrm>
              <a:off x="1198184" y="0"/>
              <a:ext cx="0" cy="685800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11" name="Straight Connector 20">
              <a:extLst>
                <a:ext uri="{FF2B5EF4-FFF2-40B4-BE49-F238E27FC236}">
                  <a16:creationId xmlns:a16="http://schemas.microsoft.com/office/drawing/2014/main" id="{CA1B7718-1730-D95D-CE4D-868FA28E00FE}"/>
                </a:ext>
              </a:extLst>
            </p:cNvPr>
            <p:cNvCxnSpPr/>
            <p:nvPr/>
          </p:nvCxnSpPr>
          <p:spPr>
            <a:xfrm>
              <a:off x="2197614" y="0"/>
              <a:ext cx="0" cy="685800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12" name="Straight Connector 21">
              <a:extLst>
                <a:ext uri="{FF2B5EF4-FFF2-40B4-BE49-F238E27FC236}">
                  <a16:creationId xmlns:a16="http://schemas.microsoft.com/office/drawing/2014/main" id="{FF23BB59-4543-A85E-DD7A-13BD36C1C74A}"/>
                </a:ext>
              </a:extLst>
            </p:cNvPr>
            <p:cNvCxnSpPr/>
            <p:nvPr/>
          </p:nvCxnSpPr>
          <p:spPr>
            <a:xfrm>
              <a:off x="3197053" y="0"/>
              <a:ext cx="0" cy="685800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13" name="Straight Connector 22">
              <a:extLst>
                <a:ext uri="{FF2B5EF4-FFF2-40B4-BE49-F238E27FC236}">
                  <a16:creationId xmlns:a16="http://schemas.microsoft.com/office/drawing/2014/main" id="{0ACFB463-A3A1-2AED-2857-1D696187D774}"/>
                </a:ext>
              </a:extLst>
            </p:cNvPr>
            <p:cNvCxnSpPr/>
            <p:nvPr/>
          </p:nvCxnSpPr>
          <p:spPr>
            <a:xfrm>
              <a:off x="4196492" y="0"/>
              <a:ext cx="0" cy="685800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14" name="Straight Connector 23">
              <a:extLst>
                <a:ext uri="{FF2B5EF4-FFF2-40B4-BE49-F238E27FC236}">
                  <a16:creationId xmlns:a16="http://schemas.microsoft.com/office/drawing/2014/main" id="{BB83F06D-CEC0-9CEE-04B8-A5D3213112BF}"/>
                </a:ext>
              </a:extLst>
            </p:cNvPr>
            <p:cNvCxnSpPr/>
            <p:nvPr/>
          </p:nvCxnSpPr>
          <p:spPr>
            <a:xfrm>
              <a:off x="5195931" y="0"/>
              <a:ext cx="0" cy="685800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15" name="Straight Connector 24">
              <a:extLst>
                <a:ext uri="{FF2B5EF4-FFF2-40B4-BE49-F238E27FC236}">
                  <a16:creationId xmlns:a16="http://schemas.microsoft.com/office/drawing/2014/main" id="{E6641204-4001-73E9-145C-6D2896DB4DCF}"/>
                </a:ext>
              </a:extLst>
            </p:cNvPr>
            <p:cNvCxnSpPr/>
            <p:nvPr/>
          </p:nvCxnSpPr>
          <p:spPr>
            <a:xfrm>
              <a:off x="6195370" y="0"/>
              <a:ext cx="0" cy="685800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16" name="Straight Connector 25">
              <a:extLst>
                <a:ext uri="{FF2B5EF4-FFF2-40B4-BE49-F238E27FC236}">
                  <a16:creationId xmlns:a16="http://schemas.microsoft.com/office/drawing/2014/main" id="{4B58084F-A6BE-4B2A-A15C-AC94632A9638}"/>
                </a:ext>
              </a:extLst>
            </p:cNvPr>
            <p:cNvCxnSpPr/>
            <p:nvPr/>
          </p:nvCxnSpPr>
          <p:spPr>
            <a:xfrm>
              <a:off x="7194810" y="0"/>
              <a:ext cx="0" cy="685800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17" name="Straight Connector 26">
              <a:extLst>
                <a:ext uri="{FF2B5EF4-FFF2-40B4-BE49-F238E27FC236}">
                  <a16:creationId xmlns:a16="http://schemas.microsoft.com/office/drawing/2014/main" id="{321813BA-E211-383A-03D2-FFC9EFF1EC0D}"/>
                </a:ext>
              </a:extLst>
            </p:cNvPr>
            <p:cNvCxnSpPr/>
            <p:nvPr/>
          </p:nvCxnSpPr>
          <p:spPr>
            <a:xfrm>
              <a:off x="8194249" y="0"/>
              <a:ext cx="0" cy="685800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18" name="Straight Connector 27">
              <a:extLst>
                <a:ext uri="{FF2B5EF4-FFF2-40B4-BE49-F238E27FC236}">
                  <a16:creationId xmlns:a16="http://schemas.microsoft.com/office/drawing/2014/main" id="{44A8F37A-DF22-83A5-B239-C85FDC6A4D38}"/>
                </a:ext>
              </a:extLst>
            </p:cNvPr>
            <p:cNvCxnSpPr/>
            <p:nvPr/>
          </p:nvCxnSpPr>
          <p:spPr>
            <a:xfrm>
              <a:off x="9193688" y="0"/>
              <a:ext cx="0" cy="685800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19" name="Straight Connector 28">
              <a:extLst>
                <a:ext uri="{FF2B5EF4-FFF2-40B4-BE49-F238E27FC236}">
                  <a16:creationId xmlns:a16="http://schemas.microsoft.com/office/drawing/2014/main" id="{280E8142-2827-4450-5048-E0F8B790202B}"/>
                </a:ext>
              </a:extLst>
            </p:cNvPr>
            <p:cNvCxnSpPr/>
            <p:nvPr/>
          </p:nvCxnSpPr>
          <p:spPr>
            <a:xfrm>
              <a:off x="10193118" y="0"/>
              <a:ext cx="0" cy="685800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20" name="Straight Connector 29">
              <a:extLst>
                <a:ext uri="{FF2B5EF4-FFF2-40B4-BE49-F238E27FC236}">
                  <a16:creationId xmlns:a16="http://schemas.microsoft.com/office/drawing/2014/main" id="{7A2DF4AA-4B17-CE62-9518-644CA3FB48AF}"/>
                </a:ext>
              </a:extLst>
            </p:cNvPr>
            <p:cNvCxnSpPr/>
            <p:nvPr/>
          </p:nvCxnSpPr>
          <p:spPr>
            <a:xfrm>
              <a:off x="11192557" y="0"/>
              <a:ext cx="0" cy="685800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21" name="Straight Connector 30">
              <a:extLst>
                <a:ext uri="{FF2B5EF4-FFF2-40B4-BE49-F238E27FC236}">
                  <a16:creationId xmlns:a16="http://schemas.microsoft.com/office/drawing/2014/main" id="{AF5EF18D-7565-8A01-3BC0-C526B5112BAC}"/>
                </a:ext>
              </a:extLst>
            </p:cNvPr>
            <p:cNvCxnSpPr/>
            <p:nvPr/>
          </p:nvCxnSpPr>
          <p:spPr>
            <a:xfrm>
              <a:off x="12191996" y="0"/>
              <a:ext cx="0" cy="685800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22" name="Straight Connector 31">
              <a:extLst>
                <a:ext uri="{FF2B5EF4-FFF2-40B4-BE49-F238E27FC236}">
                  <a16:creationId xmlns:a16="http://schemas.microsoft.com/office/drawing/2014/main" id="{6F7F46B1-EAAE-DF13-4C16-B86629935CD0}"/>
                </a:ext>
              </a:extLst>
            </p:cNvPr>
            <p:cNvCxnSpPr/>
            <p:nvPr/>
          </p:nvCxnSpPr>
          <p:spPr>
            <a:xfrm>
              <a:off x="6217" y="171715"/>
              <a:ext cx="12191997" cy="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23" name="Straight Connector 32">
              <a:extLst>
                <a:ext uri="{FF2B5EF4-FFF2-40B4-BE49-F238E27FC236}">
                  <a16:creationId xmlns:a16="http://schemas.microsoft.com/office/drawing/2014/main" id="{B33D7A3D-A2DA-81C7-F166-8DEF08C96A4A}"/>
                </a:ext>
              </a:extLst>
            </p:cNvPr>
            <p:cNvCxnSpPr/>
            <p:nvPr/>
          </p:nvCxnSpPr>
          <p:spPr>
            <a:xfrm>
              <a:off x="6217" y="728904"/>
              <a:ext cx="12191997" cy="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24" name="Straight Connector 33">
              <a:extLst>
                <a:ext uri="{FF2B5EF4-FFF2-40B4-BE49-F238E27FC236}">
                  <a16:creationId xmlns:a16="http://schemas.microsoft.com/office/drawing/2014/main" id="{8D8C78B9-AA10-418E-CF58-20570CCBF70B}"/>
                </a:ext>
              </a:extLst>
            </p:cNvPr>
            <p:cNvCxnSpPr/>
            <p:nvPr/>
          </p:nvCxnSpPr>
          <p:spPr>
            <a:xfrm>
              <a:off x="6217" y="1286094"/>
              <a:ext cx="12191997" cy="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25" name="Straight Connector 34">
              <a:extLst>
                <a:ext uri="{FF2B5EF4-FFF2-40B4-BE49-F238E27FC236}">
                  <a16:creationId xmlns:a16="http://schemas.microsoft.com/office/drawing/2014/main" id="{7DB0B0AD-A7DD-CF14-DC37-59D6035F2BFA}"/>
                </a:ext>
              </a:extLst>
            </p:cNvPr>
            <p:cNvCxnSpPr/>
            <p:nvPr/>
          </p:nvCxnSpPr>
          <p:spPr>
            <a:xfrm>
              <a:off x="6217" y="1843284"/>
              <a:ext cx="12191997" cy="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26" name="Straight Connector 35">
              <a:extLst>
                <a:ext uri="{FF2B5EF4-FFF2-40B4-BE49-F238E27FC236}">
                  <a16:creationId xmlns:a16="http://schemas.microsoft.com/office/drawing/2014/main" id="{34445A5F-EA6E-6FF8-AA2F-B87E5452F736}"/>
                </a:ext>
              </a:extLst>
            </p:cNvPr>
            <p:cNvCxnSpPr/>
            <p:nvPr/>
          </p:nvCxnSpPr>
          <p:spPr>
            <a:xfrm>
              <a:off x="6217" y="2400473"/>
              <a:ext cx="12191997" cy="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27" name="Straight Connector 36">
              <a:extLst>
                <a:ext uri="{FF2B5EF4-FFF2-40B4-BE49-F238E27FC236}">
                  <a16:creationId xmlns:a16="http://schemas.microsoft.com/office/drawing/2014/main" id="{9A302390-238F-0308-D37D-DF41AD993EC2}"/>
                </a:ext>
              </a:extLst>
            </p:cNvPr>
            <p:cNvCxnSpPr/>
            <p:nvPr/>
          </p:nvCxnSpPr>
          <p:spPr>
            <a:xfrm>
              <a:off x="6217" y="2957663"/>
              <a:ext cx="12191997" cy="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28" name="Straight Connector 37">
              <a:extLst>
                <a:ext uri="{FF2B5EF4-FFF2-40B4-BE49-F238E27FC236}">
                  <a16:creationId xmlns:a16="http://schemas.microsoft.com/office/drawing/2014/main" id="{1B0B465D-851C-CA34-9A8B-7B7EFE2C4788}"/>
                </a:ext>
              </a:extLst>
            </p:cNvPr>
            <p:cNvCxnSpPr/>
            <p:nvPr/>
          </p:nvCxnSpPr>
          <p:spPr>
            <a:xfrm>
              <a:off x="6217" y="3514853"/>
              <a:ext cx="12191997" cy="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29" name="Straight Connector 38">
              <a:extLst>
                <a:ext uri="{FF2B5EF4-FFF2-40B4-BE49-F238E27FC236}">
                  <a16:creationId xmlns:a16="http://schemas.microsoft.com/office/drawing/2014/main" id="{A572F9AF-3094-B91C-70ED-A34BF9A284CF}"/>
                </a:ext>
              </a:extLst>
            </p:cNvPr>
            <p:cNvCxnSpPr/>
            <p:nvPr/>
          </p:nvCxnSpPr>
          <p:spPr>
            <a:xfrm>
              <a:off x="6217" y="4072042"/>
              <a:ext cx="12191997" cy="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30" name="Straight Connector 39">
              <a:extLst>
                <a:ext uri="{FF2B5EF4-FFF2-40B4-BE49-F238E27FC236}">
                  <a16:creationId xmlns:a16="http://schemas.microsoft.com/office/drawing/2014/main" id="{5311FBB2-3791-12F4-05EC-8AFCB995D6F1}"/>
                </a:ext>
              </a:extLst>
            </p:cNvPr>
            <p:cNvCxnSpPr/>
            <p:nvPr/>
          </p:nvCxnSpPr>
          <p:spPr>
            <a:xfrm>
              <a:off x="6217" y="4629241"/>
              <a:ext cx="12191997" cy="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31" name="Straight Connector 40">
              <a:extLst>
                <a:ext uri="{FF2B5EF4-FFF2-40B4-BE49-F238E27FC236}">
                  <a16:creationId xmlns:a16="http://schemas.microsoft.com/office/drawing/2014/main" id="{A132D7C5-252D-C65D-37CD-3B0CCD55F7CA}"/>
                </a:ext>
              </a:extLst>
            </p:cNvPr>
            <p:cNvCxnSpPr/>
            <p:nvPr/>
          </p:nvCxnSpPr>
          <p:spPr>
            <a:xfrm>
              <a:off x="6217" y="5186431"/>
              <a:ext cx="12191997" cy="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32" name="Straight Connector 41">
              <a:extLst>
                <a:ext uri="{FF2B5EF4-FFF2-40B4-BE49-F238E27FC236}">
                  <a16:creationId xmlns:a16="http://schemas.microsoft.com/office/drawing/2014/main" id="{C487E6C6-C3FE-0B2D-AAE3-993C4EECF2AB}"/>
                </a:ext>
              </a:extLst>
            </p:cNvPr>
            <p:cNvCxnSpPr/>
            <p:nvPr/>
          </p:nvCxnSpPr>
          <p:spPr>
            <a:xfrm>
              <a:off x="6217" y="5743620"/>
              <a:ext cx="12191997" cy="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33" name="Straight Connector 42">
              <a:extLst>
                <a:ext uri="{FF2B5EF4-FFF2-40B4-BE49-F238E27FC236}">
                  <a16:creationId xmlns:a16="http://schemas.microsoft.com/office/drawing/2014/main" id="{9D48EC6B-5C6B-FAF0-C1A0-7605608D10A6}"/>
                </a:ext>
              </a:extLst>
            </p:cNvPr>
            <p:cNvCxnSpPr/>
            <p:nvPr/>
          </p:nvCxnSpPr>
          <p:spPr>
            <a:xfrm>
              <a:off x="6217" y="6858000"/>
              <a:ext cx="12191997" cy="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34" name="Straight Connector 43">
              <a:extLst>
                <a:ext uri="{FF2B5EF4-FFF2-40B4-BE49-F238E27FC236}">
                  <a16:creationId xmlns:a16="http://schemas.microsoft.com/office/drawing/2014/main" id="{C6FA045B-6861-39DC-6FD4-1A1F2033C1F9}"/>
                </a:ext>
              </a:extLst>
            </p:cNvPr>
            <p:cNvCxnSpPr/>
            <p:nvPr/>
          </p:nvCxnSpPr>
          <p:spPr>
            <a:xfrm>
              <a:off x="22823" y="6248396"/>
              <a:ext cx="12192006" cy="0"/>
            </a:xfrm>
            <a:prstGeom prst="straightConnector1">
              <a:avLst/>
            </a:prstGeom>
            <a:noFill/>
            <a:ln w="19046" cap="flat">
              <a:solidFill>
                <a:srgbClr val="3BB17B">
                  <a:alpha val="15000"/>
                </a:srgbClr>
              </a:solidFill>
              <a:custDash>
                <a:ds d="100000" sp="100000"/>
              </a:custDash>
              <a:miter/>
            </a:ln>
          </p:spPr>
        </p:cxnSp>
      </p:grpSp>
      <p:sp>
        <p:nvSpPr>
          <p:cNvPr id="35" name="Title 1">
            <a:extLst>
              <a:ext uri="{FF2B5EF4-FFF2-40B4-BE49-F238E27FC236}">
                <a16:creationId xmlns:a16="http://schemas.microsoft.com/office/drawing/2014/main" id="{560C657D-90DB-A1E6-1482-88490C1081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6500" y="217060"/>
            <a:ext cx="5721556" cy="2247613"/>
          </a:xfrm>
        </p:spPr>
        <p:txBody>
          <a:bodyPr/>
          <a:lstStyle/>
          <a:p>
            <a:pPr lvl="0"/>
            <a:r>
              <a:rPr lang="lv-LV"/>
              <a:t>Mutes kandidomikoze bērniem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7CCDC1DD-D49A-F46C-5715-0DBA4B93655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12522" y="2624062"/>
            <a:ext cx="7158389" cy="4016867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lv-LV" sz="2400"/>
              <a:t>Zīdaiņiem (un barojošām mātēm) -nenobriedusi imunitāte</a:t>
            </a:r>
          </a:p>
          <a:p>
            <a:pPr lvl="0">
              <a:lnSpc>
                <a:spcPct val="100000"/>
              </a:lnSpc>
            </a:pPr>
            <a:r>
              <a:rPr lang="lv-LV" sz="2400"/>
              <a:t>Bērniem ar stipri novājinātu imunitāti          (sistēmslimības, orgānu transplantācija, slikts uzturs)</a:t>
            </a:r>
          </a:p>
          <a:p>
            <a:pPr lvl="0">
              <a:lnSpc>
                <a:spcPct val="100000"/>
              </a:lnSpc>
            </a:pPr>
            <a:r>
              <a:rPr lang="lv-LV" sz="2400"/>
              <a:t>Pusaudžiem - stress un liels ogļhidrātu patēriņš, alkohols, smēķēšana, marihuāna uc. narkotikas</a:t>
            </a:r>
          </a:p>
          <a:p>
            <a:pPr lvl="0">
              <a:lnSpc>
                <a:spcPct val="100000"/>
              </a:lnSpc>
            </a:pPr>
            <a:r>
              <a:rPr lang="lv-LV" sz="2400"/>
              <a:t>Medikamenti – antibiotikas, kortikosteroīdi, </a:t>
            </a:r>
          </a:p>
        </p:txBody>
      </p:sp>
      <p:sp>
        <p:nvSpPr>
          <p:cNvPr id="37" name="Flowchart: Document 45">
            <a:extLst>
              <a:ext uri="{FF2B5EF4-FFF2-40B4-BE49-F238E27FC236}">
                <a16:creationId xmlns:a16="http://schemas.microsoft.com/office/drawing/2014/main" id="{037BB81E-30E2-263F-4808-AB59C5BECA10}"/>
              </a:ext>
            </a:extLst>
          </p:cNvPr>
          <p:cNvSpPr>
            <a:spLocks noMove="1" noResize="1"/>
          </p:cNvSpPr>
          <p:nvPr/>
        </p:nvSpPr>
        <p:spPr>
          <a:xfrm rot="5400013">
            <a:off x="7455719" y="2105109"/>
            <a:ext cx="6858000" cy="264778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val 17322"/>
              <a:gd name="f8" fmla="val 10800"/>
              <a:gd name="f9" fmla="val 23922"/>
              <a:gd name="f10" fmla="val 20172"/>
              <a:gd name="f11" fmla="+- 0 0 -180"/>
              <a:gd name="f12" fmla="*/ f3 1 21600"/>
              <a:gd name="f13" fmla="*/ f4 1 21600"/>
              <a:gd name="f14" fmla="val f5"/>
              <a:gd name="f15" fmla="val f6"/>
              <a:gd name="f16" fmla="*/ f11 f0 1"/>
              <a:gd name="f17" fmla="+- f15 0 f14"/>
              <a:gd name="f18" fmla="*/ f16 1 f2"/>
              <a:gd name="f19" fmla="*/ f17 1 2"/>
              <a:gd name="f20" fmla="*/ f17 1 21600"/>
              <a:gd name="f21" fmla="*/ f17 17322 1"/>
              <a:gd name="f22" fmla="*/ f17 20172 1"/>
              <a:gd name="f23" fmla="+- f18 0 f1"/>
              <a:gd name="f24" fmla="+- f14 f19 0"/>
              <a:gd name="f25" fmla="*/ f21 1 21600"/>
              <a:gd name="f26" fmla="*/ f22 1 21600"/>
              <a:gd name="f27" fmla="*/ f14 1 f20"/>
              <a:gd name="f28" fmla="*/ f15 1 f20"/>
              <a:gd name="f29" fmla="*/ f24 1 f20"/>
              <a:gd name="f30" fmla="*/ f26 1 f20"/>
              <a:gd name="f31" fmla="*/ f25 1 f20"/>
              <a:gd name="f32" fmla="*/ f27 f12 1"/>
              <a:gd name="f33" fmla="*/ f28 f12 1"/>
              <a:gd name="f34" fmla="*/ f27 f13 1"/>
              <a:gd name="f35" fmla="*/ f31 f13 1"/>
              <a:gd name="f36" fmla="*/ f29 f12 1"/>
              <a:gd name="f37" fmla="*/ f30 f1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6" y="f37"/>
              </a:cxn>
            </a:cxnLst>
            <a:rect l="f32" t="f34" r="f33" b="f35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7"/>
                </a:lnTo>
                <a:cubicBezTo>
                  <a:pt x="f8" y="f7"/>
                  <a:pt x="f8" y="f9"/>
                  <a:pt x="f5" y="f10"/>
                </a:cubicBezTo>
                <a:close/>
              </a:path>
            </a:pathLst>
          </a:custGeom>
          <a:solidFill>
            <a:srgbClr val="475622">
              <a:alpha val="2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venir Next LT Pro"/>
            </a:endParaRPr>
          </a:p>
        </p:txBody>
      </p:sp>
      <p:pic>
        <p:nvPicPr>
          <p:cNvPr id="38" name="Attēls 3">
            <a:extLst>
              <a:ext uri="{FF2B5EF4-FFF2-40B4-BE49-F238E27FC236}">
                <a16:creationId xmlns:a16="http://schemas.microsoft.com/office/drawing/2014/main" id="{16039AA3-97D0-C3ED-FEAD-37C89DF811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481" r="4269" b="-1"/>
          <a:stretch>
            <a:fillRect/>
          </a:stretch>
        </p:blipFill>
        <p:spPr>
          <a:xfrm>
            <a:off x="7879585" y="1441441"/>
            <a:ext cx="3936318" cy="393631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4DAB7-94CF-1CBE-CCA3-78D969B4C2F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3" y="328799"/>
            <a:ext cx="8229600" cy="936107"/>
          </a:xfrm>
        </p:spPr>
        <p:txBody>
          <a:bodyPr/>
          <a:lstStyle/>
          <a:p>
            <a:pPr lvl="0"/>
            <a:r>
              <a:rPr lang="lv-LV"/>
              <a:t>Kandidozes ārstēšana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5D8AE-6133-8415-2AFA-1DE34847C9B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98771" y="1264907"/>
            <a:ext cx="11336502" cy="5472610"/>
          </a:xfrm>
        </p:spPr>
        <p:txBody>
          <a:bodyPr/>
          <a:lstStyle/>
          <a:p>
            <a:pPr lvl="0">
              <a:lnSpc>
                <a:spcPct val="90000"/>
              </a:lnSpc>
            </a:pPr>
            <a:r>
              <a:rPr lang="lv-LV"/>
              <a:t>Sodas «skalojumi» 4 – 6 x d</a:t>
            </a:r>
          </a:p>
          <a:p>
            <a:pPr lvl="0">
              <a:lnSpc>
                <a:spcPct val="90000"/>
              </a:lnSpc>
            </a:pPr>
            <a:r>
              <a:rPr lang="lv-LV"/>
              <a:t>Boraksglicerīns 5% 4-6 x d, </a:t>
            </a:r>
          </a:p>
          <a:p>
            <a:pPr lvl="0">
              <a:lnSpc>
                <a:spcPct val="90000"/>
              </a:lnSpc>
            </a:pPr>
            <a:r>
              <a:rPr lang="lv-LV"/>
              <a:t>Efisol sūkājamās tabletes (sasmalcinātas)</a:t>
            </a:r>
          </a:p>
          <a:p>
            <a:pPr marL="0" lvl="0" indent="0">
              <a:lnSpc>
                <a:spcPct val="90000"/>
              </a:lnSpc>
              <a:buNone/>
            </a:pPr>
            <a:r>
              <a:rPr lang="lv-LV"/>
              <a:t>Kad pazūd visi simptomi + vēl 3 dienas</a:t>
            </a:r>
          </a:p>
          <a:p>
            <a:pPr lvl="0">
              <a:buNone/>
            </a:pPr>
            <a:r>
              <a:rPr lang="lv-LV" b="1"/>
              <a:t>LOKĀLI</a:t>
            </a:r>
          </a:p>
          <a:p>
            <a:pPr lvl="0"/>
            <a:r>
              <a:rPr lang="lv-LV"/>
              <a:t>Tējas koka ēteriskā eļļa, Citrosept (daži pilieni ar ūdeni), sodas šķ. skalošanai 6 x dienā</a:t>
            </a:r>
          </a:p>
          <a:p>
            <a:pPr lvl="0"/>
            <a:r>
              <a:rPr lang="lv-LV"/>
              <a:t>Na tetraborāta glicerīna 20% šķīdums 6 x d</a:t>
            </a:r>
          </a:p>
          <a:p>
            <a:pPr lvl="0"/>
            <a:r>
              <a:rPr lang="lv-LV"/>
              <a:t>Octanidol šķīdums 4 x d utm.</a:t>
            </a:r>
          </a:p>
          <a:p>
            <a:pPr lvl="0"/>
            <a:r>
              <a:rPr lang="lv-LV"/>
              <a:t>Propoliss eļļā 6 x d</a:t>
            </a:r>
          </a:p>
          <a:p>
            <a:pPr lvl="0">
              <a:lnSpc>
                <a:spcPct val="90000"/>
              </a:lnSpc>
            </a:pPr>
            <a:endParaRPr lang="lv-LV"/>
          </a:p>
          <a:p>
            <a:pPr lvl="0"/>
            <a:endParaRPr lang="lv-LV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DD453-2040-1B94-9ABB-96CF7E0F8A3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lv-LV"/>
              <a:t>Uztura ierobežojumi pie kandidomikozes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83FB8-9073-8DCA-D4B8-8C3CDD627E7C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lv-LV" b="1">
                <a:solidFill>
                  <a:srgbClr val="FF0000"/>
                </a:solidFill>
              </a:rPr>
              <a:t>Jāizslēdz</a:t>
            </a:r>
            <a:r>
              <a:rPr lang="lv-LV">
                <a:solidFill>
                  <a:srgbClr val="FF0000"/>
                </a:solidFill>
              </a:rPr>
              <a:t>:</a:t>
            </a:r>
          </a:p>
          <a:p>
            <a:pPr marL="0" lvl="0" indent="0">
              <a:buNone/>
            </a:pPr>
            <a:r>
              <a:rPr lang="lv-LV"/>
              <a:t>1) cukurs un viss, kas ir salds;</a:t>
            </a:r>
          </a:p>
          <a:p>
            <a:pPr marL="0" lvl="0" indent="0">
              <a:buNone/>
            </a:pPr>
            <a:r>
              <a:rPr lang="lv-LV"/>
              <a:t>2) balto miltu izstrādājumi / bezglutēna diēta;</a:t>
            </a:r>
          </a:p>
          <a:p>
            <a:pPr marL="0" lvl="0" indent="0">
              <a:buNone/>
            </a:pPr>
            <a:r>
              <a:rPr lang="lv-LV"/>
              <a:t>3) piens un visi piena produkti;</a:t>
            </a:r>
          </a:p>
          <a:p>
            <a:pPr marL="0" lvl="0" indent="0">
              <a:buNone/>
            </a:pPr>
            <a:r>
              <a:rPr lang="lv-LV"/>
              <a:t>4) alkohols, kafija, etiķis, raugs, sēnes;</a:t>
            </a:r>
          </a:p>
          <a:p>
            <a:pPr marL="0" lvl="0" indent="0">
              <a:buNone/>
            </a:pPr>
            <a:r>
              <a:rPr lang="lv-LV"/>
              <a:t>5) B grupas vitamīni.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47259-B892-0DC9-74D4-793B16484C2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lv-LV" sz="4000"/>
              <a:t>Autoimūnās slimības un medikamentu blaknes mutes gļotādā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E206D-3FBC-6FE4-89E9-C267DD88D62E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Lichenoīdās reakcijas, lichen planus</a:t>
            </a:r>
          </a:p>
          <a:p>
            <a:pPr lvl="0"/>
            <a:r>
              <a:rPr lang="lv-LV"/>
              <a:t>Pemfigoīdi un pemfigus</a:t>
            </a:r>
          </a:p>
          <a:p>
            <a:pPr lvl="0"/>
            <a:r>
              <a:rPr lang="lv-LV"/>
              <a:t>Deskvamatīvi gingivīti</a:t>
            </a:r>
          </a:p>
          <a:p>
            <a:pPr lvl="0"/>
            <a:r>
              <a:rPr lang="lv-LV"/>
              <a:t>Multiformā (polimorfā) eritēma</a:t>
            </a:r>
          </a:p>
          <a:p>
            <a:pPr lvl="0"/>
            <a:r>
              <a:rPr lang="lv-LV"/>
              <a:t>Erozīvi heilīti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8D098DF-7C15-CC98-E4BA-7F6B5F5C5B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657508" y="5178494"/>
            <a:ext cx="2534488" cy="167950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C29A7F-C08D-AD6D-62FE-6A17410E94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57508" y="3384349"/>
            <a:ext cx="2558646" cy="17038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BEA1A3E-AAEE-C373-6903-DB840987C6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657508" y="1355058"/>
            <a:ext cx="2529239" cy="19390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E1F15-DC65-35B9-16F4-54F0275D6C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45742" y="476667"/>
            <a:ext cx="8229600" cy="900336"/>
          </a:xfrm>
        </p:spPr>
        <p:txBody>
          <a:bodyPr/>
          <a:lstStyle/>
          <a:p>
            <a:pPr lvl="0"/>
            <a:r>
              <a:rPr lang="lv-LV"/>
              <a:t>Medikamentozas reakcijas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103D7-D89C-527D-C234-08F8539C330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15820" y="1340766"/>
            <a:ext cx="11196736" cy="3240359"/>
          </a:xfrm>
        </p:spPr>
        <p:txBody>
          <a:bodyPr/>
          <a:lstStyle/>
          <a:p>
            <a:pPr lvl="0"/>
            <a:r>
              <a:rPr lang="lv-LV"/>
              <a:t>Ja reakcija ir izveidojusies pret kādu medikamentu, ir ļoti iespējams, ka tā būs arī pret citu tās pašas grupas medikamentu</a:t>
            </a:r>
          </a:p>
          <a:p>
            <a:pPr lvl="0"/>
            <a:r>
              <a:rPr lang="lv-LV"/>
              <a:t>Pēc medikamenta lietošanas pārtraukšanas var būt nepieciešamas nedēļas un pat mēneši, lai pazustu gļotādas izmaiņas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3D7D18A-0ED4-B432-6D6D-8BADAB211D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12020" y="4149080"/>
            <a:ext cx="3853958" cy="257404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66FE2B2-DBD1-9537-BF28-276539B872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39616" y="4184596"/>
            <a:ext cx="2477959" cy="259995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04235-1167-2FEC-60CE-435F0D6D19F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lv-LV"/>
              <a:t>BIEŽĀKIE MEDIKAMENTI UN TO KOMBINĀCIJAS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87A2F-522B-A285-4792-82473EC59EFC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Antihipertenzīvie līdzekļi – betablokatori, angiotenzīnu konvertējošā enzīma inhibitori, kalcija blokatori</a:t>
            </a:r>
          </a:p>
          <a:p>
            <a:pPr lvl="0"/>
            <a:r>
              <a:rPr lang="lv-LV"/>
              <a:t>Diurētiķi</a:t>
            </a:r>
          </a:p>
          <a:p>
            <a:pPr lvl="0"/>
            <a:r>
              <a:rPr lang="lv-LV"/>
              <a:t>Nesteroīdie pretiekaisuma līdzekļi</a:t>
            </a:r>
          </a:p>
          <a:p>
            <a:pPr lvl="0"/>
            <a:r>
              <a:rPr lang="lv-LV"/>
              <a:t>Orālie hipoglikēmiskie līdzekļi II tipa cukura diabētam</a:t>
            </a:r>
          </a:p>
          <a:p>
            <a:pPr lvl="0"/>
            <a:r>
              <a:rPr lang="lv-LV"/>
              <a:t>Antidepresanti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387" y="3512050"/>
            <a:ext cx="3434582" cy="3434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387" y="188640"/>
            <a:ext cx="3544144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794" y="2497166"/>
            <a:ext cx="5511645" cy="4134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658761"/>
            <a:ext cx="4129510" cy="1720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16957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93736-F809-AB7D-6758-D85366F0036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lv-LV"/>
              <a:t>Medicīnisks termins - sausa mute, ja ir samazināta siekalu izdalīšanās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50972-15E5-DB66-9110-1D6FAA4FCAA4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lnSpc>
                <a:spcPct val="100000"/>
              </a:lnSpc>
            </a:pPr>
            <a:r>
              <a:rPr lang="lv-LV" dirty="0"/>
              <a:t>Rada ēšanas un runas grūtības</a:t>
            </a:r>
          </a:p>
          <a:p>
            <a:pPr lvl="0">
              <a:lnSpc>
                <a:spcPct val="100000"/>
              </a:lnSpc>
            </a:pPr>
            <a:r>
              <a:rPr lang="lv-LV" dirty="0"/>
              <a:t>Rada </a:t>
            </a:r>
            <a:r>
              <a:rPr lang="lv-LV" dirty="0" err="1"/>
              <a:t>halitozi</a:t>
            </a:r>
            <a:endParaRPr lang="lv-LV" dirty="0"/>
          </a:p>
          <a:p>
            <a:pPr lvl="0">
              <a:lnSpc>
                <a:spcPct val="100000"/>
              </a:lnSpc>
            </a:pPr>
            <a:r>
              <a:rPr lang="lv-LV" dirty="0"/>
              <a:t>Paaugstina kariesa intensitāti</a:t>
            </a:r>
          </a:p>
          <a:p>
            <a:pPr lvl="0">
              <a:lnSpc>
                <a:spcPct val="100000"/>
              </a:lnSpc>
            </a:pPr>
            <a:r>
              <a:rPr lang="lv-LV" dirty="0"/>
              <a:t>Pastiprina </a:t>
            </a:r>
            <a:r>
              <a:rPr lang="lv-LV" dirty="0" err="1"/>
              <a:t>periodonta</a:t>
            </a:r>
            <a:r>
              <a:rPr lang="lv-LV" dirty="0"/>
              <a:t> slimības</a:t>
            </a:r>
          </a:p>
          <a:p>
            <a:pPr lvl="0">
              <a:lnSpc>
                <a:spcPct val="100000"/>
              </a:lnSpc>
            </a:pPr>
            <a:r>
              <a:rPr lang="lv-LV" dirty="0"/>
              <a:t>Novājina mutes gļotādas imunitāti, maina vidi - </a:t>
            </a:r>
            <a:r>
              <a:rPr lang="lv-LV" dirty="0" err="1"/>
              <a:t>pH</a:t>
            </a:r>
            <a:r>
              <a:rPr lang="lv-LV" dirty="0"/>
              <a:t> (</a:t>
            </a:r>
            <a:r>
              <a:rPr lang="lv-LV" dirty="0" err="1"/>
              <a:t>kandidoze</a:t>
            </a:r>
            <a:r>
              <a:rPr lang="lv-LV" dirty="0"/>
              <a:t>)</a:t>
            </a:r>
          </a:p>
          <a:p>
            <a:pPr lvl="0">
              <a:lnSpc>
                <a:spcPct val="100000"/>
              </a:lnSpc>
            </a:pPr>
            <a:r>
              <a:rPr lang="lv-LV" dirty="0"/>
              <a:t>Slikti fiksējas zobu protēzes</a:t>
            </a:r>
          </a:p>
        </p:txBody>
      </p:sp>
      <p:sp>
        <p:nvSpPr>
          <p:cNvPr id="4" name="Satura vietturis 5">
            <a:extLst>
              <a:ext uri="{FF2B5EF4-FFF2-40B4-BE49-F238E27FC236}">
                <a16:creationId xmlns:a16="http://schemas.microsoft.com/office/drawing/2014/main" id="{AEFE79AD-7ACC-A5CB-8379-1859AF03D572}"/>
              </a:ext>
            </a:extLst>
          </p:cNvPr>
          <p:cNvSpPr txBox="1">
            <a:spLocks noGrp="1"/>
          </p:cNvSpPr>
          <p:nvPr>
            <p:ph idx="2"/>
          </p:nvPr>
        </p:nvSpPr>
        <p:spPr/>
        <p:txBody>
          <a:bodyPr/>
          <a:lstStyle/>
          <a:p>
            <a:pPr lvl="0">
              <a:lnSpc>
                <a:spcPct val="80000"/>
              </a:lnSpc>
            </a:pPr>
            <a:r>
              <a:rPr lang="lv-LV" sz="2600" dirty="0"/>
              <a:t>Samazināta siekalu izdalīšanās – daļēja vai pilnīga</a:t>
            </a:r>
          </a:p>
          <a:p>
            <a:pPr lvl="0">
              <a:lnSpc>
                <a:spcPct val="80000"/>
              </a:lnSpc>
            </a:pPr>
            <a:r>
              <a:rPr lang="lv-LV" sz="2600" dirty="0"/>
              <a:t>Sausa mute</a:t>
            </a:r>
          </a:p>
          <a:p>
            <a:pPr lvl="0">
              <a:lnSpc>
                <a:spcPct val="80000"/>
              </a:lnSpc>
            </a:pPr>
            <a:r>
              <a:rPr lang="lv-LV" sz="2600" dirty="0"/>
              <a:t>Grūti norīt, runāt</a:t>
            </a:r>
          </a:p>
          <a:p>
            <a:pPr lvl="0">
              <a:lnSpc>
                <a:spcPct val="80000"/>
              </a:lnSpc>
            </a:pPr>
            <a:r>
              <a:rPr lang="lv-LV" sz="2600" dirty="0"/>
              <a:t>Nepatīkama, metāliska garša</a:t>
            </a:r>
          </a:p>
          <a:p>
            <a:pPr lvl="0">
              <a:lnSpc>
                <a:spcPct val="80000"/>
              </a:lnSpc>
            </a:pPr>
            <a:r>
              <a:rPr lang="lv-LV" sz="2600" dirty="0"/>
              <a:t>Daudz bojātu zobu, zobu kakliņu karies</a:t>
            </a:r>
          </a:p>
          <a:p>
            <a:pPr lvl="0">
              <a:lnSpc>
                <a:spcPct val="80000"/>
              </a:lnSpc>
            </a:pPr>
            <a:r>
              <a:rPr lang="lv-LV" sz="2600" dirty="0"/>
              <a:t>Garšas sajūtas izmaiņas</a:t>
            </a:r>
          </a:p>
          <a:p>
            <a:pPr lvl="0">
              <a:lnSpc>
                <a:spcPct val="80000"/>
              </a:lnSpc>
            </a:pPr>
            <a:r>
              <a:rPr lang="lv-LV" sz="2600" dirty="0"/>
              <a:t>Sausums naktīs, traucē gulēt</a:t>
            </a:r>
          </a:p>
          <a:p>
            <a:pPr lvl="0">
              <a:lnSpc>
                <a:spcPct val="80000"/>
              </a:lnSpc>
            </a:pPr>
            <a:r>
              <a:rPr lang="lv-LV" sz="2600" dirty="0" err="1"/>
              <a:t>Kandidoze</a:t>
            </a:r>
            <a:r>
              <a:rPr lang="lv-LV" sz="2600" dirty="0"/>
              <a:t>  </a:t>
            </a:r>
          </a:p>
          <a:p>
            <a:pPr lvl="0">
              <a:lnSpc>
                <a:spcPct val="100000"/>
              </a:lnSpc>
            </a:pPr>
            <a:endParaRPr lang="lv-LV" sz="26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E7BAE2A-5511-8A1A-0564-825B4D7F62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50231" y="476676"/>
            <a:ext cx="8229600" cy="936629"/>
          </a:xfrm>
        </p:spPr>
        <p:txBody>
          <a:bodyPr/>
          <a:lstStyle/>
          <a:p>
            <a:pPr lvl="0"/>
            <a:r>
              <a:rPr lang="lv-LV"/>
              <a:t>Kserostomijas iemesli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FA534B2-AEBA-6E95-F9A2-D0782FB7242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68018" y="1324508"/>
            <a:ext cx="8229600" cy="5145091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lv-LV"/>
              <a:t>Medikamenti </a:t>
            </a:r>
          </a:p>
          <a:p>
            <a:pPr lvl="0">
              <a:lnSpc>
                <a:spcPct val="100000"/>
              </a:lnSpc>
            </a:pPr>
            <a:r>
              <a:rPr lang="lv-LV"/>
              <a:t>Dehidratācija</a:t>
            </a:r>
          </a:p>
          <a:p>
            <a:pPr lvl="0">
              <a:lnSpc>
                <a:spcPct val="100000"/>
              </a:lnSpc>
            </a:pPr>
            <a:r>
              <a:rPr lang="lv-LV"/>
              <a:t>Apstarošana, ķīmijterapija</a:t>
            </a:r>
          </a:p>
          <a:p>
            <a:pPr lvl="0">
              <a:lnSpc>
                <a:spcPct val="100000"/>
              </a:lnSpc>
            </a:pPr>
            <a:r>
              <a:rPr lang="lv-LV"/>
              <a:t>Endokrīnas, neiroloģiskas slimības</a:t>
            </a:r>
          </a:p>
          <a:p>
            <a:pPr lvl="0">
              <a:lnSpc>
                <a:spcPct val="100000"/>
              </a:lnSpc>
            </a:pPr>
            <a:r>
              <a:rPr lang="lv-LV"/>
              <a:t>Autoimūnas slimības (Šjegrēna sindroms), reimatoīdais artrīts </a:t>
            </a:r>
          </a:p>
          <a:p>
            <a:pPr lvl="0">
              <a:lnSpc>
                <a:spcPct val="100000"/>
              </a:lnSpc>
            </a:pPr>
            <a:r>
              <a:rPr lang="lv-LV"/>
              <a:t>Psihiskie stāvokļi, depresija</a:t>
            </a:r>
          </a:p>
          <a:p>
            <a:pPr lvl="0">
              <a:lnSpc>
                <a:spcPct val="100000"/>
              </a:lnSpc>
            </a:pPr>
            <a:r>
              <a:rPr lang="lv-LV"/>
              <a:t>Infekcijas slimības, </a:t>
            </a:r>
          </a:p>
          <a:p>
            <a:pPr lvl="0">
              <a:lnSpc>
                <a:spcPct val="100000"/>
              </a:lnSpc>
            </a:pPr>
            <a:r>
              <a:rPr lang="lv-LV"/>
              <a:t>HIV infekcija</a:t>
            </a:r>
          </a:p>
        </p:txBody>
      </p:sp>
      <p:pic>
        <p:nvPicPr>
          <p:cNvPr id="4" name="Attēls 1">
            <a:extLst>
              <a:ext uri="{FF2B5EF4-FFF2-40B4-BE49-F238E27FC236}">
                <a16:creationId xmlns:a16="http://schemas.microsoft.com/office/drawing/2014/main" id="{893FC35C-5135-35BE-EE39-5472722FE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067" y="4533659"/>
            <a:ext cx="6120911" cy="199966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EB10DAC-7A7D-0F6F-4405-583D5E19F25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lv-LV"/>
              <a:t>Hiposalivācija un medikamenti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7433505-4AE1-BF2B-20C7-C1074B152A67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antidepresanti</a:t>
            </a:r>
          </a:p>
          <a:p>
            <a:pPr lvl="0"/>
            <a:r>
              <a:rPr lang="lv-LV"/>
              <a:t>antipsihotiski</a:t>
            </a:r>
          </a:p>
          <a:p>
            <a:pPr lvl="0"/>
            <a:r>
              <a:rPr lang="lv-LV"/>
              <a:t>antiparkinsonisma līdz.</a:t>
            </a:r>
          </a:p>
          <a:p>
            <a:pPr lvl="0"/>
            <a:r>
              <a:rPr lang="lv-LV"/>
              <a:t>trankvilizatori</a:t>
            </a:r>
          </a:p>
          <a:p>
            <a:pPr lvl="0"/>
            <a:r>
              <a:rPr lang="lv-LV"/>
              <a:t>līdz. pret sliktu dūšu</a:t>
            </a:r>
          </a:p>
          <a:p>
            <a:pPr lvl="0"/>
            <a:r>
              <a:rPr lang="lv-LV"/>
              <a:t>antihistamīni</a:t>
            </a:r>
          </a:p>
          <a:p>
            <a:pPr lvl="0"/>
            <a:r>
              <a:rPr lang="lv-LV"/>
              <a:t>antiholīnerģiskie līdz.</a:t>
            </a:r>
          </a:p>
        </p:txBody>
      </p:sp>
      <p:sp>
        <p:nvSpPr>
          <p:cNvPr id="4" name="Satura vietturis 1">
            <a:extLst>
              <a:ext uri="{FF2B5EF4-FFF2-40B4-BE49-F238E27FC236}">
                <a16:creationId xmlns:a16="http://schemas.microsoft.com/office/drawing/2014/main" id="{002BCC51-17F3-FB9C-3A57-1E7C965DADA2}"/>
              </a:ext>
            </a:extLst>
          </p:cNvPr>
          <p:cNvSpPr txBox="1">
            <a:spLocks noGrp="1"/>
          </p:cNvSpPr>
          <p:nvPr>
            <p:ph idx="2"/>
          </p:nvPr>
        </p:nvSpPr>
        <p:spPr/>
        <p:txBody>
          <a:bodyPr/>
          <a:lstStyle/>
          <a:p>
            <a:pPr lvl="0"/>
            <a:r>
              <a:rPr lang="lv-LV"/>
              <a:t>diurētiķi</a:t>
            </a:r>
          </a:p>
          <a:p>
            <a:pPr lvl="0"/>
            <a:r>
              <a:rPr lang="lv-LV"/>
              <a:t>apetītes nomācēji</a:t>
            </a:r>
          </a:p>
          <a:p>
            <a:pPr lvl="0"/>
            <a:r>
              <a:rPr lang="lv-LV"/>
              <a:t>atkrēpošanas</a:t>
            </a:r>
          </a:p>
          <a:p>
            <a:pPr lvl="0"/>
            <a:r>
              <a:rPr lang="lv-LV"/>
              <a:t>muskuļu relaksanti</a:t>
            </a:r>
          </a:p>
          <a:p>
            <a:pPr lvl="0"/>
            <a:r>
              <a:rPr lang="lv-LV"/>
              <a:t>antihipertenzīvi </a:t>
            </a:r>
          </a:p>
          <a:p>
            <a:pPr lvl="0"/>
            <a:r>
              <a:rPr lang="lv-LV"/>
              <a:t>miega zāles</a:t>
            </a:r>
          </a:p>
          <a:p>
            <a:pPr marL="0" lvl="0" indent="0">
              <a:buNone/>
            </a:pPr>
            <a:r>
              <a:rPr lang="lv-LV" b="1"/>
              <a:t>un daudzi citi</a:t>
            </a:r>
          </a:p>
          <a:p>
            <a:pPr lvl="0"/>
            <a:endParaRPr lang="lv-LV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CA6F1-38A7-0030-2308-B4ED5738D4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0547" y="274640"/>
            <a:ext cx="10067598" cy="1143000"/>
          </a:xfrm>
        </p:spPr>
        <p:txBody>
          <a:bodyPr>
            <a:normAutofit fontScale="90000"/>
          </a:bodyPr>
          <a:lstStyle/>
          <a:p>
            <a:pPr lvl="0"/>
            <a:r>
              <a:rPr lang="lv-LV" sz="4000"/>
              <a:t>Angulārs heilīts - mutes/lūpu kaktiņu iekaisums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6F828-01DB-E94B-4864-AC2A46E1372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83836" y="1303440"/>
            <a:ext cx="8496943" cy="4154960"/>
          </a:xfrm>
        </p:spPr>
        <p:txBody>
          <a:bodyPr/>
          <a:lstStyle/>
          <a:p>
            <a:pPr marL="0" lvl="0" indent="0">
              <a:buNone/>
            </a:pPr>
            <a:r>
              <a:rPr lang="lv-LV"/>
              <a:t>Iemesli:</a:t>
            </a:r>
          </a:p>
          <a:p>
            <a:pPr lvl="0"/>
            <a:r>
              <a:rPr lang="lv-LV"/>
              <a:t>B2 vit deficīts</a:t>
            </a:r>
          </a:p>
          <a:p>
            <a:pPr lvl="0"/>
            <a:r>
              <a:rPr lang="lv-LV"/>
              <a:t>Fe deficīts</a:t>
            </a:r>
          </a:p>
          <a:p>
            <a:pPr lvl="0"/>
            <a:r>
              <a:rPr lang="lv-LV"/>
              <a:t>vertikālās dimensijas zudums un dziļas labiālās rievas (jaukta infekcija)</a:t>
            </a:r>
          </a:p>
          <a:p>
            <a:pPr lvl="0"/>
            <a:r>
              <a:rPr lang="lv-LV"/>
              <a:t>hroniska kandidoze</a:t>
            </a:r>
          </a:p>
          <a:p>
            <a:pPr lvl="0"/>
            <a:r>
              <a:rPr lang="lv-LV"/>
              <a:t>herpes labialis (unilaterāli)</a:t>
            </a:r>
          </a:p>
        </p:txBody>
      </p:sp>
      <p:pic>
        <p:nvPicPr>
          <p:cNvPr id="4" name="Picture 4" descr="http://healthh.com/wp-content/uploads/2014/05/angular-cheilitis-pictures-4.jpg">
            <a:extLst>
              <a:ext uri="{FF2B5EF4-FFF2-40B4-BE49-F238E27FC236}">
                <a16:creationId xmlns:a16="http://schemas.microsoft.com/office/drawing/2014/main" id="{AA386093-7131-43A9-D06D-157AD56EE0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547917" y="1974418"/>
            <a:ext cx="2160242" cy="225637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6" descr="http://www.angularcheilitishelp.org/images/cold-sore-vs-angular-cheilitis.jpg">
            <a:extLst>
              <a:ext uri="{FF2B5EF4-FFF2-40B4-BE49-F238E27FC236}">
                <a16:creationId xmlns:a16="http://schemas.microsoft.com/office/drawing/2014/main" id="{4ECE2B7D-B6B3-1C7D-18C4-E0AD2BF2C2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65101" y="4484985"/>
            <a:ext cx="5617909" cy="230861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47798C6-E20E-5797-E22D-22E2B47A3BD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43200" y="304796"/>
            <a:ext cx="7772400" cy="1611309"/>
          </a:xfrm>
        </p:spPr>
        <p:txBody>
          <a:bodyPr anchorCtr="1"/>
          <a:lstStyle/>
          <a:p>
            <a:pPr lvl="0" algn="ctr"/>
            <a:r>
              <a:rPr lang="lv-LV" sz="5400" b="1"/>
              <a:t>Ārstēšana = tīrīšana</a:t>
            </a:r>
            <a:endParaRPr lang="en-US" sz="5400" b="1"/>
          </a:p>
        </p:txBody>
      </p:sp>
      <p:pic>
        <p:nvPicPr>
          <p:cNvPr id="3" name="Picture 4" descr="lars1">
            <a:extLst>
              <a:ext uri="{FF2B5EF4-FFF2-40B4-BE49-F238E27FC236}">
                <a16:creationId xmlns:a16="http://schemas.microsoft.com/office/drawing/2014/main" id="{AD5BF69D-C2B1-48D3-C0E3-872B8D1A41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66935" y="2928942"/>
            <a:ext cx="2359023" cy="2376489"/>
          </a:xfrm>
        </p:spPr>
      </p:pic>
      <p:pic>
        <p:nvPicPr>
          <p:cNvPr id="4" name="Picture 5" descr="lars2">
            <a:extLst>
              <a:ext uri="{FF2B5EF4-FFF2-40B4-BE49-F238E27FC236}">
                <a16:creationId xmlns:a16="http://schemas.microsoft.com/office/drawing/2014/main" id="{8277675F-BEB7-2DCA-7417-C2A3E35B8F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524378" y="2928942"/>
            <a:ext cx="2952753" cy="236378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6" descr="lars3">
            <a:extLst>
              <a:ext uri="{FF2B5EF4-FFF2-40B4-BE49-F238E27FC236}">
                <a16:creationId xmlns:a16="http://schemas.microsoft.com/office/drawing/2014/main" id="{50AF4B1D-6F70-555E-E6AA-171219E5A4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453310" y="2928942"/>
            <a:ext cx="2820988" cy="230504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4347F7B6-047E-E960-C3E9-B7DB3B1971F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lv-LV"/>
              <a:t>Mājas darbs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2A273250-0B5F-B823-88D4-F7CA7EBAE1D9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 dirty="0"/>
              <a:t>Māciet «atver plati muti» un vērojiet cik ilgi var noturēt vaļā</a:t>
            </a:r>
          </a:p>
          <a:p>
            <a:pPr lvl="0"/>
            <a:r>
              <a:rPr lang="lv-LV" dirty="0"/>
              <a:t>Ar pirkstiem pieskarieties zobiem, mīkstajiem audiem</a:t>
            </a:r>
          </a:p>
          <a:p>
            <a:r>
              <a:rPr lang="lv-LV" dirty="0"/>
              <a:t>Izmantojiet apskatei gaismu</a:t>
            </a:r>
          </a:p>
          <a:p>
            <a:r>
              <a:rPr lang="lv-LV" dirty="0"/>
              <a:t> Izpētiet cik un kuri zobi ir jums un jūsu bērnam</a:t>
            </a:r>
          </a:p>
          <a:p>
            <a:pPr lvl="0"/>
            <a:r>
              <a:rPr lang="lv-LV" dirty="0"/>
              <a:t>Atzīmējiet zobu kartē</a:t>
            </a:r>
          </a:p>
        </p:txBody>
      </p:sp>
      <p:pic>
        <p:nvPicPr>
          <p:cNvPr id="4" name="Attēls 4">
            <a:extLst>
              <a:ext uri="{FF2B5EF4-FFF2-40B4-BE49-F238E27FC236}">
                <a16:creationId xmlns:a16="http://schemas.microsoft.com/office/drawing/2014/main" id="{29829A37-64BF-7A2E-CAA9-C3001D62C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1044" y="3397044"/>
            <a:ext cx="3460955" cy="346095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C9573828-130B-DBC5-9F5B-7294D7F61707}"/>
              </a:ext>
            </a:extLst>
          </p:cNvPr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lv-LV" dirty="0"/>
              <a:t>Jautājumi. . </a:t>
            </a:r>
            <a:r>
              <a:rPr lang="lv-LV"/>
              <a:t>.</a:t>
            </a:r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FC799289-5669-FB44-C752-6AA16AA7C43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v-LV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9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40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41" name="Rectangle 9234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25" name="Picture 9" descr="Attēls, kurā ir persona, grupa, cilvēki, pozēšana&#10;&#10;Apraksts ģenerēts automātisk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3" y="1463675"/>
            <a:ext cx="2438400" cy="17605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38" y="1463675"/>
            <a:ext cx="2670175" cy="17605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 descr="Attēls, kurā ir teksts, siena, iekštelpa, persona&#10;&#10;Apraksts ģenerēts automātisk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988" y="1463675"/>
            <a:ext cx="1397000" cy="17605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 descr="Attēls, kurā ir persona, siena, iekštelpa, cilvēki&#10;&#10;Apraksts ģenerēts automātisk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075" y="1463675"/>
            <a:ext cx="2959100" cy="17605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1" descr="Attēls, kurā ir apģērbs, kaklasaite, persona, cilvēki&#10;&#10;Apraksts ģenerēts automātisk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3" y="3289300"/>
            <a:ext cx="1924050" cy="19240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Attēls, kurā ir apģērbs&#10;&#10;Apraksts ģenerēts automātisk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88" y="3289300"/>
            <a:ext cx="1384300" cy="19240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Attēls, kurā ir cepure, pozēšana&#10;&#10;Apraksts ģenerēts automātisk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3289300"/>
            <a:ext cx="1335088" cy="19240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Attēls, kurā ir sieviete, smaidošs, pozēšana&#10;&#10;Apraksts ģenerēts automātisk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350" y="3289300"/>
            <a:ext cx="1924050" cy="19240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 descr="Attēls, kurā ir persona, uzvalks, stāv, pozēšana&#10;&#10;Apraksts ģenerēts automātisk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075" y="3289300"/>
            <a:ext cx="2833688" cy="19240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2270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ECC3965E-C0C2-4AF7-AA86-911CCF8369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66" r="4969" b="1"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8" name="Picture 7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6299697E-B281-40F8-A921-4C0AA40902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82" r="18131" b="-1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7" name="Picture 6" descr="A group of people smiling for the camera&#10;&#10;Description automatically generated">
            <a:extLst>
              <a:ext uri="{FF2B5EF4-FFF2-40B4-BE49-F238E27FC236}">
                <a16:creationId xmlns:a16="http://schemas.microsoft.com/office/drawing/2014/main" id="{92C8D474-179E-4242-8C99-9EF284BD87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" b="24814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B53A579E-1E1D-4A6F-8543-F43AAE2E7B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656" r="10163" b="-1"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4" name="Picture 3" descr="A person wearing a blue shirt&#10;&#10;Description automatically generated">
            <a:extLst>
              <a:ext uri="{FF2B5EF4-FFF2-40B4-BE49-F238E27FC236}">
                <a16:creationId xmlns:a16="http://schemas.microsoft.com/office/drawing/2014/main" id="{F517AD42-127B-4BD2-8BB4-B5BAE8DC486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630" r="15377" b="-3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463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F0C827FD-6479-A811-DECF-B0005CB3882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lv-LV"/>
              <a:t>Mutes anatomija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922C9EFE-29C5-47F7-2F10-A38426699767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id="{8BB5374A-8FA0-E69D-FF44-F0319EEFD9A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lv-LV" b="1"/>
              <a:t>Mutes uzbūve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12113AB9-A577-58AB-28D8-0EC490AC2D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7800" y="1338462"/>
            <a:ext cx="5902150" cy="5410303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7B5761D2-6B7B-F0C7-2BC5-16866C2B935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lv-LV" b="1"/>
              <a:t>Zoba uzbūve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C473656B-E14E-84D3-B5A7-244A2D1A5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9768" y="1461549"/>
            <a:ext cx="5253136" cy="533272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neVT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1333</Words>
  <Application>Microsoft Office PowerPoint</Application>
  <PresentationFormat>Platekrāna</PresentationFormat>
  <Paragraphs>229</Paragraphs>
  <Slides>46</Slides>
  <Notes>9</Notes>
  <HiddenSlides>0</HiddenSlides>
  <MMClips>0</MMClips>
  <ScaleCrop>false</ScaleCrop>
  <HeadingPairs>
    <vt:vector size="6" baseType="variant">
      <vt:variant>
        <vt:lpstr>Lietotie fonti</vt:lpstr>
      </vt:variant>
      <vt:variant>
        <vt:i4>6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46</vt:i4>
      </vt:variant>
    </vt:vector>
  </HeadingPairs>
  <TitlesOfParts>
    <vt:vector size="53" baseType="lpstr">
      <vt:lpstr>Arial</vt:lpstr>
      <vt:lpstr>Avenir Next LT Pro</vt:lpstr>
      <vt:lpstr>Calibri</vt:lpstr>
      <vt:lpstr>CorporateS</vt:lpstr>
      <vt:lpstr>Posterama</vt:lpstr>
      <vt:lpstr>Verdana</vt:lpstr>
      <vt:lpstr>SineVTI</vt:lpstr>
      <vt:lpstr>Kas notiek mutē?</vt:lpstr>
      <vt:lpstr>Anda Mironova Bsc. sal., Mg. paed.</vt:lpstr>
      <vt:lpstr>Kāpēc mums vajadzīgi veseli zobi un smaganas?</vt:lpstr>
      <vt:lpstr>PowerPoint prezentācija</vt:lpstr>
      <vt:lpstr>PowerPoint prezentācija</vt:lpstr>
      <vt:lpstr>PowerPoint prezentācija</vt:lpstr>
      <vt:lpstr>Mutes anatomija</vt:lpstr>
      <vt:lpstr>Mutes uzbūve</vt:lpstr>
      <vt:lpstr>Zoba uzbūve</vt:lpstr>
      <vt:lpstr>Zobu grupas</vt:lpstr>
      <vt:lpstr>Piena zobi</vt:lpstr>
      <vt:lpstr>PowerPoint prezentācija</vt:lpstr>
      <vt:lpstr>1. Runas attīstība  2. Sejas attīstība  3. Grūtības košļāt un slikta gremošana   4. Impaktēti zobi   5. Nepareizs novietojums, saspiesti zobi  6. Ortodontiskās ārstēšanas nepieciešamība   7. Neregulārs zobu nodilums  </vt:lpstr>
      <vt:lpstr>Maiņas sakodiens</vt:lpstr>
      <vt:lpstr>PowerPoint prezentācija</vt:lpstr>
      <vt:lpstr>PowerPoint prezentācija</vt:lpstr>
      <vt:lpstr>Biežākās mutes un zobu slimības</vt:lpstr>
      <vt:lpstr>Zobu attīstības traucējumi</vt:lpstr>
      <vt:lpstr>Erozijas</vt:lpstr>
      <vt:lpstr>Abrāzija</vt:lpstr>
      <vt:lpstr>Zobu aplikums</vt:lpstr>
      <vt:lpstr>Karies</vt:lpstr>
      <vt:lpstr>Zobu kariess</vt:lpstr>
      <vt:lpstr>Zobu kariesa riska faktori</vt:lpstr>
      <vt:lpstr>Smaganu iekaisums - gingivīts</vt:lpstr>
      <vt:lpstr>Gingivīti </vt:lpstr>
      <vt:lpstr>Medikamentu radīti gingivīti – smaganu hiperplāzijas, lichenoīdas reakcijas – deskvamatīvi gingivīti</vt:lpstr>
      <vt:lpstr>Periodontīts – balstaudu zudums</vt:lpstr>
      <vt:lpstr>Atšķirības starp gingivītu un periodontītu</vt:lpstr>
      <vt:lpstr>RECIDIVĒJOŠS AFTOZS STOMATĪTS</vt:lpstr>
      <vt:lpstr>RAS ĀRSTĒŠANA</vt:lpstr>
      <vt:lpstr>HERPANGINA</vt:lpstr>
      <vt:lpstr>HERPES ĀRSTĒŠANA</vt:lpstr>
      <vt:lpstr>Mutes kandidomikoze bērniem</vt:lpstr>
      <vt:lpstr>Kandidozes ārstēšana</vt:lpstr>
      <vt:lpstr>Uztura ierobežojumi pie kandidomikozes</vt:lpstr>
      <vt:lpstr>Autoimūnās slimības un medikamentu blaknes mutes gļotādā</vt:lpstr>
      <vt:lpstr>Medikamentozas reakcijas</vt:lpstr>
      <vt:lpstr>BIEŽĀKIE MEDIKAMENTI UN TO KOMBINĀCIJAS</vt:lpstr>
      <vt:lpstr>Medicīnisks termins - sausa mute, ja ir samazināta siekalu izdalīšanās</vt:lpstr>
      <vt:lpstr>Kserostomijas iemesli</vt:lpstr>
      <vt:lpstr>Hiposalivācija un medikamenti</vt:lpstr>
      <vt:lpstr>Angulārs heilīts - mutes/lūpu kaktiņu iekaisums</vt:lpstr>
      <vt:lpstr>Ārstēšana = tīrīšana</vt:lpstr>
      <vt:lpstr>Mājas darbs</vt:lpstr>
      <vt:lpstr>Jautājumi. . 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Kas notiek mutē?</dc:title>
  <dc:creator>anda.mironova@gmail.com</dc:creator>
  <cp:lastModifiedBy>anda.mironova@gmail.com</cp:lastModifiedBy>
  <cp:revision>7</cp:revision>
  <dcterms:created xsi:type="dcterms:W3CDTF">2022-12-03T19:27:33Z</dcterms:created>
  <dcterms:modified xsi:type="dcterms:W3CDTF">2022-12-15T14:17:54Z</dcterms:modified>
</cp:coreProperties>
</file>