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  <p:sldMasterId id="2147483677" r:id="rId2"/>
    <p:sldMasterId id="2147483695" r:id="rId3"/>
  </p:sldMasterIdLst>
  <p:notesMasterIdLst>
    <p:notesMasterId r:id="rId36"/>
  </p:notesMasterIdLst>
  <p:sldIdLst>
    <p:sldId id="256" r:id="rId4"/>
    <p:sldId id="266" r:id="rId5"/>
    <p:sldId id="300" r:id="rId6"/>
    <p:sldId id="288" r:id="rId7"/>
    <p:sldId id="301" r:id="rId8"/>
    <p:sldId id="290" r:id="rId9"/>
    <p:sldId id="302" r:id="rId10"/>
    <p:sldId id="291" r:id="rId11"/>
    <p:sldId id="303" r:id="rId12"/>
    <p:sldId id="304" r:id="rId13"/>
    <p:sldId id="305" r:id="rId14"/>
    <p:sldId id="306" r:id="rId15"/>
    <p:sldId id="307" r:id="rId16"/>
    <p:sldId id="308" r:id="rId17"/>
    <p:sldId id="263" r:id="rId18"/>
    <p:sldId id="309" r:id="rId19"/>
    <p:sldId id="262" r:id="rId20"/>
    <p:sldId id="289" r:id="rId21"/>
    <p:sldId id="261" r:id="rId22"/>
    <p:sldId id="310" r:id="rId23"/>
    <p:sldId id="311" r:id="rId24"/>
    <p:sldId id="312" r:id="rId25"/>
    <p:sldId id="313" r:id="rId26"/>
    <p:sldId id="314" r:id="rId27"/>
    <p:sldId id="315" r:id="rId28"/>
    <p:sldId id="258" r:id="rId29"/>
    <p:sldId id="259" r:id="rId30"/>
    <p:sldId id="260" r:id="rId31"/>
    <p:sldId id="316" r:id="rId32"/>
    <p:sldId id="317" r:id="rId33"/>
    <p:sldId id="287" r:id="rId34"/>
    <p:sldId id="318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fortaa" panose="00000500000000000000" pitchFamily="2" charset="0"/>
      <p:regular r:id="rId41"/>
      <p:bold r:id="rId42"/>
    </p:embeddedFont>
    <p:embeddedFont>
      <p:font typeface="Comfortaa Medium" panose="020B0604020202020204" charset="0"/>
      <p:regular r:id="rId43"/>
      <p:bold r:id="rId44"/>
    </p:embeddedFont>
    <p:embeddedFont>
      <p:font typeface="Comfortaa SemiBold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im2GsTuQvYBYMTZpXyppPH3zjr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42be6be3f3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242be6be3f3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42be6be3f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g242be6be3f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4904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2be6be3f3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5" name="Google Shape;385;g242be6be3f3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2be6be3f3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5" name="Google Shape;385;g242be6be3f3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4950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2be6be3f3_7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42be6be3f3_7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42be6be3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242be6be3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42be6be3f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42be6be3f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42be6be3f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42be6be3f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251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42be6be3f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42be6be3f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010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42be6be3f3_3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5" name="Google Shape;575;g242be6be3f3_3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42be6be3f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42be6be3f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55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2be6be3f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242be6be3f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2be6be3f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242be6be3f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44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2be6be3f3_7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42be6be3f3_7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91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2be6be3f3_7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42be6be3f3_7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28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2be6be3f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242be6be3f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05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2be6be3f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242be6be3f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305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42be6be3f3_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242be6be3f3_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42be6be3f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g242be6be3f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2be6be3f3_2_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480" cy="205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2" name="Google Shape;82;g242be6be3f3_2_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480" cy="79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3" name="Google Shape;83;g242be6be3f3_2_4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2be6be3f3_2_4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2be6be3f3_7_20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42be6be3f3_7_20"/>
          <p:cNvSpPr/>
          <p:nvPr/>
        </p:nvSpPr>
        <p:spPr>
          <a:xfrm>
            <a:off x="-6100" y="0"/>
            <a:ext cx="9144000" cy="8946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42be6be3f3_7_20"/>
          <p:cNvSpPr txBox="1">
            <a:spLocks noGrp="1"/>
          </p:cNvSpPr>
          <p:nvPr>
            <p:ph type="title"/>
          </p:nvPr>
        </p:nvSpPr>
        <p:spPr>
          <a:xfrm>
            <a:off x="921050" y="1176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40" name="Google Shape;240;g242be6be3f3_7_20"/>
          <p:cNvSpPr txBox="1">
            <a:spLocks noGrp="1"/>
          </p:cNvSpPr>
          <p:nvPr>
            <p:ph type="body" idx="1"/>
          </p:nvPr>
        </p:nvSpPr>
        <p:spPr>
          <a:xfrm>
            <a:off x="681825" y="1000225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41" name="Google Shape;241;g242be6be3f3_7_2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42" name="Google Shape;242;g242be6be3f3_7_20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3" name="Google Shape;243;g242be6be3f3_7_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8872" y="274637"/>
            <a:ext cx="36350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42be6be3f3_7_20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813450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4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2be6be3f3_2_7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7" name="Google Shape;127;g242be6be3f3_2_7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g242be6be3f3_2_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129" name="Google Shape;129;g242be6be3f3_2_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2be6be3f3_2_79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42be6be3f3_2_79"/>
          <p:cNvSpPr/>
          <p:nvPr/>
        </p:nvSpPr>
        <p:spPr>
          <a:xfrm>
            <a:off x="-6100" y="-76200"/>
            <a:ext cx="9144000" cy="13653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242be6be3f3_2_79"/>
          <p:cNvSpPr txBox="1">
            <a:spLocks noGrp="1"/>
          </p:cNvSpPr>
          <p:nvPr>
            <p:ph type="title"/>
          </p:nvPr>
        </p:nvSpPr>
        <p:spPr>
          <a:xfrm>
            <a:off x="1052625" y="3688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4" name="Google Shape;134;g242be6be3f3_2_79"/>
          <p:cNvSpPr txBox="1">
            <a:spLocks noGrp="1"/>
          </p:cNvSpPr>
          <p:nvPr>
            <p:ph type="body" idx="1"/>
          </p:nvPr>
        </p:nvSpPr>
        <p:spPr>
          <a:xfrm>
            <a:off x="813400" y="1394950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35" name="Google Shape;135;g242be6be3f3_2_79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36" name="Google Shape;136;g242be6be3f3_2_79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7" name="Google Shape;137;g242be6be3f3_2_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174" y="412474"/>
            <a:ext cx="572908" cy="6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42be6be3f3_2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42be6be3f3_2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42be6be3f3_2_79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1208175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242be6be3f3_2_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711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42be6be3f3_2_90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g242be6be3f3_2_90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42be6be3f3_2_90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46" name="Google Shape;146;g242be6be3f3_2_90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1">
  <p:cSld name="SECTION_HEADER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242be6be3f3_2_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42be6be3f3_2_96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g242be6be3f3_2_96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42be6be3f3_2_96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52" name="Google Shape;152;g242be6be3f3_2_96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42be6be3f3_2_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3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42be6be3f3_2_102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g242be6be3f3_2_102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42be6be3f3_2_102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58" name="Google Shape;158;g242be6be3f3_2_102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2be6be3f3_2_114"/>
          <p:cNvSpPr/>
          <p:nvPr/>
        </p:nvSpPr>
        <p:spPr>
          <a:xfrm>
            <a:off x="0" y="0"/>
            <a:ext cx="5490300" cy="4796700"/>
          </a:xfrm>
          <a:prstGeom prst="rect">
            <a:avLst/>
          </a:prstGeom>
          <a:solidFill>
            <a:srgbClr val="35B6B0"/>
          </a:solidFill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42be6be3f3_2_114"/>
          <p:cNvSpPr txBox="1">
            <a:spLocks noGrp="1"/>
          </p:cNvSpPr>
          <p:nvPr>
            <p:ph type="title"/>
          </p:nvPr>
        </p:nvSpPr>
        <p:spPr>
          <a:xfrm>
            <a:off x="526350" y="844625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g242be6be3f3_2_114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42be6be3f3_2_114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70" name="Google Shape;170;g242be6be3f3_2_114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2be6be3f3_2_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242be6be3f3_2_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4" name="Google Shape;174;g242be6be3f3_2_1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g242be6be3f3_2_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2be6be3f3_2_125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8" name="Google Shape;178;g242be6be3f3_2_125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79" name="Google Shape;179;g242be6be3f3_2_125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2be6be3f3_2_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42be6be3f3_2_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48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g242be6be3f3_2_1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42be6be3f3_2_1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2" name="Google Shape;182;g242be6be3f3_2_1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" name="Google Shape;183;g242be6be3f3_2_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2be6be3f3_2_1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g242be6be3f3_2_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2be6be3f3_2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42be6be3f3_2_1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g242be6be3f3_2_1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1" name="Google Shape;191;g242be6be3f3_2_1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g242be6be3f3_2_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2be6be3f3_2_1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5" name="Google Shape;195;g242be6be3f3_2_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2be6be3f3_2_1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8" name="Google Shape;198;g242be6be3f3_2_1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g242be6be3f3_2_1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2be6be3f3_2_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be3f3_2_151"/>
          <p:cNvSpPr txBox="1">
            <a:spLocks noGrp="1"/>
          </p:cNvSpPr>
          <p:nvPr>
            <p:ph type="title"/>
          </p:nvPr>
        </p:nvSpPr>
        <p:spPr>
          <a:xfrm>
            <a:off x="457200" y="376228"/>
            <a:ext cx="8229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242be6be3f3_2_151"/>
          <p:cNvSpPr txBox="1">
            <a:spLocks noGrp="1"/>
          </p:cNvSpPr>
          <p:nvPr>
            <p:ph type="body" idx="1"/>
          </p:nvPr>
        </p:nvSpPr>
        <p:spPr>
          <a:xfrm>
            <a:off x="183625" y="1481150"/>
            <a:ext cx="85032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500"/>
              <a:buFont typeface="Calibri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  <a:defRPr/>
            </a:lvl2pPr>
            <a:lvl3pPr marL="1371600" lvl="2" indent="-381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g242be6be3f3_2_1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g242be6be3f3_2_1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g242be6be3f3_2_151"/>
          <p:cNvSpPr txBox="1">
            <a:spLocks noGrp="1"/>
          </p:cNvSpPr>
          <p:nvPr>
            <p:ph type="sldNum" idx="12"/>
          </p:nvPr>
        </p:nvSpPr>
        <p:spPr>
          <a:xfrm>
            <a:off x="6871450" y="449343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208" name="Google Shape;208;g242be6be3f3_2_151" descr="C:\Users\Compii\Google Drive\uzvediba_lv\Prezentācijas\Master slide\footer-04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837003"/>
            <a:ext cx="6858003" cy="30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242be6be3f3_2_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42be6be3f3_2_158"/>
          <p:cNvSpPr txBox="1">
            <a:spLocks noGrp="1"/>
          </p:cNvSpPr>
          <p:nvPr>
            <p:ph type="title"/>
          </p:nvPr>
        </p:nvSpPr>
        <p:spPr>
          <a:xfrm>
            <a:off x="681671" y="786152"/>
            <a:ext cx="814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g242be6be3f3_2_158"/>
          <p:cNvSpPr txBox="1">
            <a:spLocks noGrp="1"/>
          </p:cNvSpPr>
          <p:nvPr>
            <p:ph type="body" idx="1"/>
          </p:nvPr>
        </p:nvSpPr>
        <p:spPr>
          <a:xfrm>
            <a:off x="364875" y="1552650"/>
            <a:ext cx="8467500" cy="3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1pPr>
            <a:lvl2pPr marL="914400" lvl="1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2pPr>
            <a:lvl3pPr marL="1371600" lvl="2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3pPr>
            <a:lvl4pPr marL="1828800" lvl="3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4pPr>
            <a:lvl5pPr marL="2286000" lvl="4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5pPr>
            <a:lvl6pPr marL="2743200" lvl="5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6pPr>
            <a:lvl7pPr marL="3200400" lvl="6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7pPr>
            <a:lvl8pPr marL="3657600" lvl="7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8pPr>
            <a:lvl9pPr marL="4114800" lvl="8" indent="-41275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g242be6be3f3_2_1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75" cy="3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214" name="Google Shape;214;g242be6be3f3_2_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963"/>
            <a:ext cx="9324109" cy="9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42be6be3f3_2_158"/>
          <p:cNvSpPr/>
          <p:nvPr/>
        </p:nvSpPr>
        <p:spPr>
          <a:xfrm>
            <a:off x="2826328" y="4663350"/>
            <a:ext cx="3075709" cy="5598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Projekts “Veselības veicināšana Jelgavā”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Nr. 9.2.4.2/16/I/085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42be6be3f3_7_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g242be6be3f3_7_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g242be6be3f3_7_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224" name="Google Shape;224;g242be6be3f3_7_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2be6be3f3_7_9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42be6be3f3_7_9"/>
          <p:cNvSpPr/>
          <p:nvPr/>
        </p:nvSpPr>
        <p:spPr>
          <a:xfrm>
            <a:off x="-6100" y="-76200"/>
            <a:ext cx="9144000" cy="13653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42be6be3f3_7_9"/>
          <p:cNvSpPr txBox="1">
            <a:spLocks noGrp="1"/>
          </p:cNvSpPr>
          <p:nvPr>
            <p:ph type="title"/>
          </p:nvPr>
        </p:nvSpPr>
        <p:spPr>
          <a:xfrm>
            <a:off x="1052625" y="3688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29" name="Google Shape;229;g242be6be3f3_7_9"/>
          <p:cNvSpPr txBox="1">
            <a:spLocks noGrp="1"/>
          </p:cNvSpPr>
          <p:nvPr>
            <p:ph type="body" idx="1"/>
          </p:nvPr>
        </p:nvSpPr>
        <p:spPr>
          <a:xfrm>
            <a:off x="813400" y="1394950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30" name="Google Shape;230;g242be6be3f3_7_9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31" name="Google Shape;231;g242be6be3f3_7_9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2" name="Google Shape;232;g242be6be3f3_7_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174" y="412474"/>
            <a:ext cx="572908" cy="6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42be6be3f3_7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42be6be3f3_7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1208174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42be6be3f3_7_9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1208175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2be6be3f3_2_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42be6be3f3_2_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4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g242be6be3f3_2_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4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g242be6be3f3_2_15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2be6be3f3_7_20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42be6be3f3_7_20"/>
          <p:cNvSpPr/>
          <p:nvPr/>
        </p:nvSpPr>
        <p:spPr>
          <a:xfrm>
            <a:off x="-6100" y="0"/>
            <a:ext cx="9144000" cy="894600"/>
          </a:xfrm>
          <a:prstGeom prst="rect">
            <a:avLst/>
          </a:prstGeom>
          <a:solidFill>
            <a:srgbClr val="35B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42be6be3f3_7_20"/>
          <p:cNvSpPr txBox="1">
            <a:spLocks noGrp="1"/>
          </p:cNvSpPr>
          <p:nvPr>
            <p:ph type="title"/>
          </p:nvPr>
        </p:nvSpPr>
        <p:spPr>
          <a:xfrm>
            <a:off x="921050" y="117625"/>
            <a:ext cx="777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40" name="Google Shape;240;g242be6be3f3_7_20"/>
          <p:cNvSpPr txBox="1">
            <a:spLocks noGrp="1"/>
          </p:cNvSpPr>
          <p:nvPr>
            <p:ph type="body" idx="1"/>
          </p:nvPr>
        </p:nvSpPr>
        <p:spPr>
          <a:xfrm>
            <a:off x="681825" y="1000225"/>
            <a:ext cx="80190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7E8E8"/>
              </a:buClr>
              <a:buSzPts val="12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36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BAC633"/>
              </a:buClr>
              <a:buSzPts val="17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●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○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omfortaa Medium"/>
              <a:buChar char="■"/>
              <a:defRPr sz="19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41" name="Google Shape;241;g242be6be3f3_7_2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42" name="Google Shape;242;g242be6be3f3_7_20"/>
          <p:cNvSpPr txBox="1"/>
          <p:nvPr/>
        </p:nvSpPr>
        <p:spPr>
          <a:xfrm>
            <a:off x="574150" y="476205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3" name="Google Shape;243;g242be6be3f3_7_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8872" y="274637"/>
            <a:ext cx="36350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42be6be3f3_7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3350" y="813449"/>
            <a:ext cx="3863956" cy="1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42be6be3f3_7_20"/>
          <p:cNvPicPr preferRelativeResize="0"/>
          <p:nvPr/>
        </p:nvPicPr>
        <p:blipFill rotWithShape="1">
          <a:blip r:embed="rId3">
            <a:alphaModFix/>
          </a:blip>
          <a:srcRect r="66426" b="-32082"/>
          <a:stretch/>
        </p:blipFill>
        <p:spPr>
          <a:xfrm>
            <a:off x="7846700" y="813450"/>
            <a:ext cx="1297300" cy="2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42be6be3f3_7_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711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42be6be3f3_7_31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g242be6be3f3_7_31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42be6be3f3_7_31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52" name="Google Shape;252;g242be6be3f3_7_31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 1">
  <p:cSld name="SECTION_HEADER_1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42be6be3f3_7_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42be6be3f3_7_37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g242be6be3f3_7_37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42be6be3f3_7_37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58" name="Google Shape;258;g242be6be3f3_7_37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242be6be3f3_7_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3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42be6be3f3_7_43"/>
          <p:cNvSpPr txBox="1">
            <a:spLocks noGrp="1"/>
          </p:cNvSpPr>
          <p:nvPr>
            <p:ph type="title"/>
          </p:nvPr>
        </p:nvSpPr>
        <p:spPr>
          <a:xfrm>
            <a:off x="2460450" y="774150"/>
            <a:ext cx="42231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g242be6be3f3_7_43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42be6be3f3_7_43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64" name="Google Shape;264;g242be6be3f3_7_43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242be6be3f3_7_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5" y="0"/>
            <a:ext cx="91318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42be6be3f3_7_49"/>
          <p:cNvSpPr txBox="1">
            <a:spLocks noGrp="1"/>
          </p:cNvSpPr>
          <p:nvPr>
            <p:ph type="body" idx="1"/>
          </p:nvPr>
        </p:nvSpPr>
        <p:spPr>
          <a:xfrm>
            <a:off x="311700" y="1566850"/>
            <a:ext cx="8520600" cy="30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E8E8"/>
              </a:buClr>
              <a:buSzPts val="15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BAC633"/>
              </a:buClr>
              <a:buSzPts val="20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●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683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omfortaa Medium"/>
              <a:buChar char="○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683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2200"/>
              <a:buFont typeface="Comfortaa Medium"/>
              <a:buChar char="■"/>
              <a:defRPr sz="22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268" name="Google Shape;268;g242be6be3f3_7_49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42be6be3f3_7_49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70" name="Google Shape;270;g242be6be3f3_7_49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2be6be3f3_7_55"/>
          <p:cNvSpPr/>
          <p:nvPr/>
        </p:nvSpPr>
        <p:spPr>
          <a:xfrm>
            <a:off x="0" y="0"/>
            <a:ext cx="5490300" cy="4796700"/>
          </a:xfrm>
          <a:prstGeom prst="rect">
            <a:avLst/>
          </a:prstGeom>
          <a:solidFill>
            <a:srgbClr val="35B6B0"/>
          </a:solidFill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42be6be3f3_7_55"/>
          <p:cNvSpPr txBox="1">
            <a:spLocks noGrp="1"/>
          </p:cNvSpPr>
          <p:nvPr>
            <p:ph type="title"/>
          </p:nvPr>
        </p:nvSpPr>
        <p:spPr>
          <a:xfrm>
            <a:off x="526350" y="844625"/>
            <a:ext cx="42231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mfortaa"/>
              <a:buNone/>
              <a:defRPr sz="36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g242be6be3f3_7_55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42be6be3f3_7_55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76" name="Google Shape;276;g242be6be3f3_7_55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42be6be3f3_7_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242be6be3f3_7_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0" name="Google Shape;280;g242be6be3f3_7_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1" name="Google Shape;281;g242be6be3f3_7_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2be6be3f3_7_66"/>
          <p:cNvSpPr/>
          <p:nvPr/>
        </p:nvSpPr>
        <p:spPr>
          <a:xfrm>
            <a:off x="-6100" y="4774200"/>
            <a:ext cx="9144000" cy="369300"/>
          </a:xfrm>
          <a:prstGeom prst="rect">
            <a:avLst/>
          </a:prstGeom>
          <a:solidFill>
            <a:srgbClr val="1FA6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4" name="Google Shape;284;g242be6be3f3_7_66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285" name="Google Shape;285;g242be6be3f3_7_66"/>
          <p:cNvSpPr txBox="1"/>
          <p:nvPr/>
        </p:nvSpPr>
        <p:spPr>
          <a:xfrm>
            <a:off x="574150" y="4774200"/>
            <a:ext cx="34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1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https://www.autisms.lv/atbalstit-cela/</a:t>
            </a:r>
            <a:endParaRPr sz="1200" b="1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6" name="Google Shape;286;g242be6be3f3_7_66"/>
          <p:cNvSpPr txBox="1">
            <a:spLocks noGrp="1"/>
          </p:cNvSpPr>
          <p:nvPr>
            <p:ph type="body" idx="1"/>
          </p:nvPr>
        </p:nvSpPr>
        <p:spPr>
          <a:xfrm>
            <a:off x="311700" y="526300"/>
            <a:ext cx="8520600" cy="4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E8E8"/>
              </a:buClr>
              <a:buSzPts val="1300"/>
              <a:buFont typeface="Comfortaa Medium"/>
              <a:buChar char="●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BAC633"/>
              </a:buClr>
              <a:buSzPts val="1800"/>
              <a:buFont typeface="Comfortaa Medium"/>
              <a:buChar char="○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■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●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○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■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●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Comfortaa Medium"/>
              <a:buChar char="○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55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2000"/>
              <a:buFont typeface="Comfortaa Medium"/>
              <a:buChar char="■"/>
              <a:defRPr sz="2000">
                <a:solidFill>
                  <a:srgbClr val="434343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42be6be3f3_7_7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9" name="Google Shape;289;g242be6be3f3_7_7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0" name="Google Shape;290;g242be6be3f3_7_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2be6be3f3_7_7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g242be6be3f3_7_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2be6be3f3_2_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42be6be3f3_2_2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42be6be3f3_7_7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42be6be3f3_7_7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7" name="Google Shape;297;g242be6be3f3_7_7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8" name="Google Shape;298;g242be6be3f3_7_7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g242be6be3f3_7_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2be6be3f3_7_8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02" name="Google Shape;302;g242be6be3f3_7_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42be6be3f3_7_8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5" name="Google Shape;305;g242be6be3f3_7_8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g242be6be3f3_7_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42be6be3f3_7_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42be6be3f3_7_93"/>
          <p:cNvSpPr txBox="1">
            <a:spLocks noGrp="1"/>
          </p:cNvSpPr>
          <p:nvPr>
            <p:ph type="title"/>
          </p:nvPr>
        </p:nvSpPr>
        <p:spPr>
          <a:xfrm>
            <a:off x="457200" y="376228"/>
            <a:ext cx="8229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g242be6be3f3_7_93"/>
          <p:cNvSpPr txBox="1">
            <a:spLocks noGrp="1"/>
          </p:cNvSpPr>
          <p:nvPr>
            <p:ph type="body" idx="1"/>
          </p:nvPr>
        </p:nvSpPr>
        <p:spPr>
          <a:xfrm>
            <a:off x="183625" y="1481150"/>
            <a:ext cx="85032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500"/>
              <a:buFont typeface="Calibri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  <a:defRPr/>
            </a:lvl2pPr>
            <a:lvl3pPr marL="1371600" lvl="2" indent="-381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g242be6be3f3_7_9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g242be6be3f3_7_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g242be6be3f3_7_93"/>
          <p:cNvSpPr txBox="1">
            <a:spLocks noGrp="1"/>
          </p:cNvSpPr>
          <p:nvPr>
            <p:ph type="sldNum" idx="12"/>
          </p:nvPr>
        </p:nvSpPr>
        <p:spPr>
          <a:xfrm>
            <a:off x="6871450" y="449343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315" name="Google Shape;315;g242be6be3f3_7_93" descr="C:\Users\Compii\Google Drive\uzvediba_lv\Prezentācijas\Master slide\footer-04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837003"/>
            <a:ext cx="6858003" cy="30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 and body 4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242be6be3f3_7_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9" y="0"/>
            <a:ext cx="91375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42be6be3f3_7_100"/>
          <p:cNvSpPr txBox="1">
            <a:spLocks noGrp="1"/>
          </p:cNvSpPr>
          <p:nvPr>
            <p:ph type="title"/>
          </p:nvPr>
        </p:nvSpPr>
        <p:spPr>
          <a:xfrm>
            <a:off x="681671" y="786152"/>
            <a:ext cx="814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g242be6be3f3_7_100"/>
          <p:cNvSpPr txBox="1">
            <a:spLocks noGrp="1"/>
          </p:cNvSpPr>
          <p:nvPr>
            <p:ph type="body" idx="1"/>
          </p:nvPr>
        </p:nvSpPr>
        <p:spPr>
          <a:xfrm>
            <a:off x="364875" y="1552650"/>
            <a:ext cx="8467500" cy="3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1pPr>
            <a:lvl2pPr marL="914400" lvl="1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2pPr>
            <a:lvl3pPr marL="1371600" lvl="2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3pPr>
            <a:lvl4pPr marL="1828800" lvl="3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4pPr>
            <a:lvl5pPr marL="2286000" lvl="4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5pPr>
            <a:lvl6pPr marL="2743200" lvl="5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6pPr>
            <a:lvl7pPr marL="3200400" lvl="6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●"/>
              <a:defRPr sz="2175">
                <a:solidFill>
                  <a:srgbClr val="0C343D"/>
                </a:solidFill>
              </a:defRPr>
            </a:lvl7pPr>
            <a:lvl8pPr marL="3657600" lvl="7" indent="-412750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Clr>
                <a:srgbClr val="0C343D"/>
              </a:buClr>
              <a:buSzPts val="2900"/>
              <a:buChar char="○"/>
              <a:defRPr sz="2175">
                <a:solidFill>
                  <a:srgbClr val="0C343D"/>
                </a:solidFill>
              </a:defRPr>
            </a:lvl8pPr>
            <a:lvl9pPr marL="4114800" lvl="8" indent="-412750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Clr>
                <a:srgbClr val="0C343D"/>
              </a:buClr>
              <a:buSzPts val="2900"/>
              <a:buChar char="■"/>
              <a:defRPr sz="2175">
                <a:solidFill>
                  <a:srgbClr val="0C343D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g242be6be3f3_7_10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75" cy="3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pic>
        <p:nvPicPr>
          <p:cNvPr id="321" name="Google Shape;321;g242be6be3f3_7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963"/>
            <a:ext cx="9324109" cy="92777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42be6be3f3_7_100"/>
          <p:cNvSpPr/>
          <p:nvPr/>
        </p:nvSpPr>
        <p:spPr>
          <a:xfrm>
            <a:off x="2826328" y="4663350"/>
            <a:ext cx="3075709" cy="5598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Projekts “Veselības veicināšana Jelgavā”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lv-LV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Nr. 9.2.4.2/16/I/085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2be6be3f3_2_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g242be6be3f3_2_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g242be6be3f3_2_2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2be6be3f3_2_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920" cy="4090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5" name="Google Shape;105;g242be6be3f3_2_27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2be6be3f3_2_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525" tIns="91525" rIns="91525" bIns="91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42be6be3f3_2_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g242be6be3f3_2_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0" name="Google Shape;110;g242be6be3f3_2_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120" cy="36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g242be6be3f3_2_3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2be6be3f3_2_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4" name="Google Shape;114;g242be6be3f3_2_3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2be6be3f3_2_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480" cy="196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9pPr>
          </a:lstStyle>
          <a:p>
            <a:r>
              <a:t>xx%</a:t>
            </a:r>
          </a:p>
        </p:txBody>
      </p:sp>
      <p:sp>
        <p:nvSpPr>
          <p:cNvPr id="117" name="Google Shape;117;g242be6be3f3_2_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480" cy="130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g242be6be3f3_2_39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2be6be3f3_2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480" cy="57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g242be6be3f3_2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480" cy="34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g242be6be3f3_2_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40" cy="3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91525" rIns="91525" bIns="91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71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2be6be3f3_2_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g242be6be3f3_2_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g242be6be3f3_2_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42be6be3f3_7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g242be6be3f3_7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g242be6be3f3_7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uzvediba.lv/" TargetMode="Externa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42be6be3f3_2_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491"/>
          </a:solidFill>
          <a:ln>
            <a:noFill/>
          </a:ln>
        </p:spPr>
        <p:txBody>
          <a:bodyPr spcFirstLastPara="1" wrap="square" lIns="74975" tIns="74975" rIns="74975" bIns="7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242be6be3f3_2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82700" y="2536790"/>
            <a:ext cx="1222920" cy="324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42be6be3f3_2_45"/>
          <p:cNvPicPr preferRelativeResize="0"/>
          <p:nvPr/>
        </p:nvPicPr>
        <p:blipFill rotWithShape="1">
          <a:blip r:embed="rId4">
            <a:alphaModFix amt="52000"/>
          </a:blip>
          <a:srcRect/>
          <a:stretch/>
        </p:blipFill>
        <p:spPr>
          <a:xfrm>
            <a:off x="1745859" y="1166568"/>
            <a:ext cx="2521961" cy="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42be6be3f3_2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53325" y="257176"/>
            <a:ext cx="1313950" cy="348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42be6be3f3_2_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5859" y="377054"/>
            <a:ext cx="1427161" cy="6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42be6be3f3_2_45"/>
          <p:cNvSpPr/>
          <p:nvPr/>
        </p:nvSpPr>
        <p:spPr>
          <a:xfrm>
            <a:off x="0" y="4289875"/>
            <a:ext cx="9154320" cy="8535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4975" tIns="74975" rIns="74975" bIns="7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g242be6be3f3_2_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79720"/>
            <a:ext cx="3713442" cy="1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42be6be3f3_2_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500" y="4179720"/>
            <a:ext cx="3713442" cy="17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42be6be3f3_2_45"/>
          <p:cNvPicPr preferRelativeResize="0"/>
          <p:nvPr/>
        </p:nvPicPr>
        <p:blipFill rotWithShape="1">
          <a:blip r:embed="rId4">
            <a:alphaModFix/>
          </a:blip>
          <a:srcRect r="57692"/>
          <a:stretch/>
        </p:blipFill>
        <p:spPr>
          <a:xfrm>
            <a:off x="7573000" y="4179720"/>
            <a:ext cx="1571000" cy="19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42be6be3f3_2_45"/>
          <p:cNvPicPr preferRelativeResize="0"/>
          <p:nvPr/>
        </p:nvPicPr>
        <p:blipFill rotWithShape="1">
          <a:blip r:embed="rId6">
            <a:alphaModFix/>
          </a:blip>
          <a:srcRect l="23219" r="40294"/>
          <a:stretch/>
        </p:blipFill>
        <p:spPr>
          <a:xfrm>
            <a:off x="4267170" y="4426688"/>
            <a:ext cx="1384502" cy="59563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42be6be3f3_2_45"/>
          <p:cNvSpPr txBox="1"/>
          <p:nvPr/>
        </p:nvSpPr>
        <p:spPr>
          <a:xfrm>
            <a:off x="804690" y="4421021"/>
            <a:ext cx="3462480" cy="59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lv-LV" sz="900" b="0" i="0" u="none" strike="noStrike" cap="none">
                <a:solidFill>
                  <a:srgbClr val="166B6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Pasākumu finansē no ESF un Latvijas valsts budžeta līdzekļiem projekta </a:t>
            </a:r>
            <a:r>
              <a:rPr lang="lv-LV" sz="900" b="0" i="1" u="none" strike="noStrike" cap="none">
                <a:solidFill>
                  <a:srgbClr val="166B6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r>
              <a:rPr lang="lv-LV" sz="900" b="0" i="0" u="none" strike="noStrike" cap="none">
                <a:solidFill>
                  <a:srgbClr val="166B6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Nr. 9.2.2.2./16/I/001 „Sociālo pakalpojumu atbalsta sistēmas pilnveide” ietvaros.</a:t>
            </a:r>
            <a:endParaRPr sz="900" b="0" i="0" u="none" strike="noStrike" cap="none">
              <a:solidFill>
                <a:srgbClr val="166B6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338" name="Google Shape;338;g242be6be3f3_2_45"/>
          <p:cNvSpPr txBox="1"/>
          <p:nvPr/>
        </p:nvSpPr>
        <p:spPr>
          <a:xfrm>
            <a:off x="4533160" y="846523"/>
            <a:ext cx="3100800" cy="50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lv-LV" sz="1100" b="0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Rīko </a:t>
            </a:r>
            <a:br>
              <a:rPr lang="lv-LV" sz="1100" b="0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lv-LV" sz="1100" b="0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"Latvijas Autisma apvienība" </a:t>
            </a:r>
            <a:endParaRPr sz="1100" b="0" i="0" u="none" strike="noStrike" cap="none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9" name="Google Shape;339;g242be6be3f3_2_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3714" y="1681749"/>
            <a:ext cx="43223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42be6be3f3_2_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77700" y="3084673"/>
            <a:ext cx="556260" cy="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242be6be3f3_2_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59496" y="4409131"/>
            <a:ext cx="2625864" cy="58711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42be6be3f3_2_45"/>
          <p:cNvSpPr txBox="1"/>
          <p:nvPr/>
        </p:nvSpPr>
        <p:spPr>
          <a:xfrm>
            <a:off x="1005940" y="1682025"/>
            <a:ext cx="7880100" cy="9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lv-LV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“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Sensorās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grūtības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b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Pazemināts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redzes</a:t>
            </a:r>
            <a:r>
              <a:rPr lang="en-US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400" b="1" i="0" u="none" strike="noStrike" cap="none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jutīgums</a:t>
            </a:r>
            <a:r>
              <a:rPr lang="lv-LV" sz="3400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"</a:t>
            </a:r>
            <a:endParaRPr sz="3400" b="1" i="0" u="none" strike="noStrike" cap="none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3" name="Google Shape;343;g242be6be3f3_2_45"/>
          <p:cNvSpPr txBox="1"/>
          <p:nvPr/>
        </p:nvSpPr>
        <p:spPr>
          <a:xfrm>
            <a:off x="1641719" y="1335081"/>
            <a:ext cx="7092480" cy="36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lv-LV" sz="14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SPECIALIZĒTĀ ATBALSTA GRUPA</a:t>
            </a:r>
            <a:endParaRPr sz="1600" b="1" i="0" u="none" strike="noStrike" cap="none">
              <a:solidFill>
                <a:srgbClr val="77E8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4" name="Google Shape;344;g242be6be3f3_2_45"/>
          <p:cNvSpPr txBox="1"/>
          <p:nvPr/>
        </p:nvSpPr>
        <p:spPr>
          <a:xfrm>
            <a:off x="3056620" y="3249072"/>
            <a:ext cx="4827120" cy="63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975" tIns="74975" rIns="74975" bIns="74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lv-LV" sz="1300" b="1" i="0" u="none" strike="noStrike" cap="none">
                <a:solidFill>
                  <a:srgbClr val="77E8E8"/>
                </a:solidFill>
                <a:latin typeface="Comfortaa"/>
                <a:ea typeface="Comfortaa"/>
                <a:cs typeface="Comfortaa"/>
                <a:sym typeface="Comfortaa"/>
              </a:rPr>
              <a:t>Vadīs: </a:t>
            </a:r>
            <a:r>
              <a:rPr lang="lv-LV" sz="13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pedagoģe, biedrības </a:t>
            </a:r>
            <a:br>
              <a:rPr lang="lv-LV" sz="13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lv-LV" sz="13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Latvijas Autisma apvienība vaditāja </a:t>
            </a:r>
            <a:r>
              <a:rPr lang="lv-LV" sz="16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Līga Bērziņa</a:t>
            </a:r>
            <a:endParaRPr sz="16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5" name="Google Shape;345;g242be6be3f3_2_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1321" y="3913536"/>
            <a:ext cx="556260" cy="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42be6be3f3_2_45"/>
          <p:cNvPicPr preferRelativeResize="0"/>
          <p:nvPr/>
        </p:nvPicPr>
        <p:blipFill rotWithShape="1">
          <a:blip r:embed="rId10">
            <a:alphaModFix/>
          </a:blip>
          <a:srcRect l="10605" r="21712"/>
          <a:stretch/>
        </p:blipFill>
        <p:spPr>
          <a:xfrm>
            <a:off x="1641720" y="2747532"/>
            <a:ext cx="1313520" cy="1294560"/>
          </a:xfrm>
          <a:prstGeom prst="ellipse">
            <a:avLst/>
          </a:prstGeom>
          <a:noFill/>
          <a:ln>
            <a:noFill/>
          </a:ln>
          <a:effectLst>
            <a:outerShdw blurRad="4000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D3BE7-7C6A-E5DC-0820-214A504F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5" y="213074"/>
            <a:ext cx="7779900" cy="797463"/>
          </a:xfrm>
        </p:spPr>
        <p:txBody>
          <a:bodyPr/>
          <a:lstStyle/>
          <a:p>
            <a:r>
              <a:rPr lang="lv-LV" sz="2400" dirty="0"/>
              <a:t>Pastiprināta interese par un spēlēšanās ar spilgtiem objektiem, lukturīšiem, spoguļiem</a:t>
            </a:r>
            <a:br>
              <a:rPr lang="lv-LV" sz="2400" dirty="0"/>
            </a:b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3B2CC-A8CF-BD2F-2377-68432B2D73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10</a:t>
            </a:fld>
            <a:endParaRPr lang="lv-L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6A2018-24DD-D1C5-FA89-434D20B26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83"/>
          <a:stretch/>
        </p:blipFill>
        <p:spPr>
          <a:xfrm>
            <a:off x="5206763" y="1320732"/>
            <a:ext cx="2517278" cy="3429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68CB3-1915-392F-C852-C3B318907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50" b="5577"/>
          <a:stretch/>
        </p:blipFill>
        <p:spPr>
          <a:xfrm>
            <a:off x="1052625" y="1320733"/>
            <a:ext cx="4154138" cy="34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0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11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327804" y="1345720"/>
            <a:ext cx="4244196" cy="298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Vāja dziļuma uztvere, </a:t>
            </a:r>
            <a:br>
              <a:rPr lang="en-US" sz="1800" dirty="0">
                <a:latin typeface="Comfortaa" panose="00000500000000000000" pitchFamily="2" charset="0"/>
              </a:rPr>
            </a:br>
            <a:r>
              <a:rPr lang="lv-LV" sz="1800" dirty="0">
                <a:latin typeface="Comfortaa" panose="00000500000000000000" pitchFamily="2" charset="0"/>
              </a:rPr>
              <a:t>kas var radīt problēmas </a:t>
            </a:r>
            <a:br>
              <a:rPr lang="en-US" sz="1800" dirty="0">
                <a:latin typeface="Comfortaa" panose="00000500000000000000" pitchFamily="2" charset="0"/>
              </a:rPr>
            </a:br>
            <a:r>
              <a:rPr lang="lv-LV" sz="1800" dirty="0">
                <a:latin typeface="Comfortaa" panose="00000500000000000000" pitchFamily="2" charset="0"/>
              </a:rPr>
              <a:t>ar mešanu un ķeršanu, </a:t>
            </a:r>
            <a:br>
              <a:rPr lang="en-US" sz="1800" dirty="0">
                <a:latin typeface="Comfortaa" panose="00000500000000000000" pitchFamily="2" charset="0"/>
              </a:rPr>
            </a:br>
            <a:r>
              <a:rPr lang="lv-LV" sz="1800" dirty="0">
                <a:latin typeface="Comfortaa" panose="00000500000000000000" pitchFamily="2" charset="0"/>
              </a:rPr>
              <a:t>kā arī kustību neveiklību;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Slikta orientēšanās telpā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5C6223-658D-AA31-399F-DE34862DD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3022"/>
            <a:ext cx="4244196" cy="41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05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2be6be3f3_0_24"/>
          <p:cNvSpPr txBox="1">
            <a:spLocks noGrp="1"/>
          </p:cNvSpPr>
          <p:nvPr>
            <p:ph type="title"/>
          </p:nvPr>
        </p:nvSpPr>
        <p:spPr>
          <a:xfrm>
            <a:off x="2104845" y="1138686"/>
            <a:ext cx="4934310" cy="238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4000" dirty="0"/>
              <a:t>Rokas sejās</a:t>
            </a:r>
          </a:p>
        </p:txBody>
      </p:sp>
      <p:sp>
        <p:nvSpPr>
          <p:cNvPr id="421" name="Google Shape;421;g242be6be3f3_0_24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611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C6002-29AE-8F04-EAF9-86C9B97443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13</a:t>
            </a:fld>
            <a:endParaRPr lang="lv-LV"/>
          </a:p>
        </p:txBody>
      </p:sp>
      <p:pic>
        <p:nvPicPr>
          <p:cNvPr id="4" name="Google Shape;395;p55">
            <a:extLst>
              <a:ext uri="{FF2B5EF4-FFF2-40B4-BE49-F238E27FC236}">
                <a16:creationId xmlns:a16="http://schemas.microsoft.com/office/drawing/2014/main" id="{32C39851-460F-7E4E-7C72-81F6B5101B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935" b="15749"/>
          <a:stretch/>
        </p:blipFill>
        <p:spPr>
          <a:xfrm>
            <a:off x="417888" y="104750"/>
            <a:ext cx="4515000" cy="4530900"/>
          </a:xfrm>
          <a:prstGeom prst="round2DiagRect">
            <a:avLst>
              <a:gd name="adj1" fmla="val 9282"/>
              <a:gd name="adj2" fmla="val 0"/>
            </a:avLst>
          </a:prstGeom>
          <a:noFill/>
          <a:ln>
            <a:noFill/>
          </a:ln>
        </p:spPr>
      </p:pic>
      <p:pic>
        <p:nvPicPr>
          <p:cNvPr id="5" name="Google Shape;396;p55">
            <a:extLst>
              <a:ext uri="{FF2B5EF4-FFF2-40B4-BE49-F238E27FC236}">
                <a16:creationId xmlns:a16="http://schemas.microsoft.com/office/drawing/2014/main" id="{25D6C020-BC1C-E81B-9346-FE6BC16BC0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103" t="7090" b="27558"/>
          <a:stretch/>
        </p:blipFill>
        <p:spPr>
          <a:xfrm>
            <a:off x="5081158" y="104750"/>
            <a:ext cx="3653400" cy="4530600"/>
          </a:xfrm>
          <a:prstGeom prst="round2DiagRect">
            <a:avLst>
              <a:gd name="adj1" fmla="val 8572"/>
              <a:gd name="adj2" fmla="val 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21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2be6be3f3_0_24"/>
          <p:cNvSpPr txBox="1">
            <a:spLocks noGrp="1"/>
          </p:cNvSpPr>
          <p:nvPr>
            <p:ph type="title"/>
          </p:nvPr>
        </p:nvSpPr>
        <p:spPr>
          <a:xfrm>
            <a:off x="2104845" y="1138686"/>
            <a:ext cx="4934310" cy="238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Cilvēkiem ar izmainītu redzes jutīgumu var šķist, ka priekšmeti atrodas tuvāk vai tālāk nekā tie ir patiesībā</a:t>
            </a:r>
          </a:p>
        </p:txBody>
      </p:sp>
      <p:sp>
        <p:nvSpPr>
          <p:cNvPr id="421" name="Google Shape;421;g242be6be3f3_0_24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54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42be6be3f3_17_0"/>
          <p:cNvSpPr txBox="1">
            <a:spLocks noGrp="1"/>
          </p:cNvSpPr>
          <p:nvPr>
            <p:ph type="title"/>
          </p:nvPr>
        </p:nvSpPr>
        <p:spPr>
          <a:xfrm>
            <a:off x="1984075" y="514350"/>
            <a:ext cx="5175850" cy="3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4400" dirty="0"/>
              <a:t>Kas palīdz?</a:t>
            </a:r>
            <a:endParaRPr sz="2800" dirty="0"/>
          </a:p>
        </p:txBody>
      </p:sp>
      <p:sp>
        <p:nvSpPr>
          <p:cNvPr id="402" name="Google Shape;402;g242be6be3f3_17_0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16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327804" y="1138688"/>
            <a:ext cx="4244196" cy="319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Spēlēt slēpšanās spēles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Kurš bērns noslēpies </a:t>
            </a:r>
            <a:br>
              <a:rPr lang="en-US" sz="1800" dirty="0">
                <a:latin typeface="Comfortaa" panose="00000500000000000000" pitchFamily="2" charset="0"/>
              </a:rPr>
            </a:br>
            <a:r>
              <a:rPr lang="lv-LV" sz="1800" dirty="0">
                <a:latin typeface="Comfortaa" panose="00000500000000000000" pitchFamily="2" charset="0"/>
              </a:rPr>
              <a:t>zem segas?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Slēpt priekšmetus kolektīvā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Došanās medībās priekšmetu meklēšanā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Spēles, kas palīdz fokusēties</a:t>
            </a:r>
          </a:p>
        </p:txBody>
      </p:sp>
      <p:pic>
        <p:nvPicPr>
          <p:cNvPr id="6" name="Picture 4" descr="Amazon.com : Multi Colored LED Light Orb (Ball) Lamp (Pack of 6) - Great  Gift for Bday Parties, Holiday Home Decor : Baby">
            <a:extLst>
              <a:ext uri="{FF2B5EF4-FFF2-40B4-BE49-F238E27FC236}">
                <a16:creationId xmlns:a16="http://schemas.microsoft.com/office/drawing/2014/main" id="{DF5DF73E-24B1-8D27-498F-B35D2863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7084" y="612095"/>
            <a:ext cx="2691824" cy="269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imon (game) - Wikipedia">
            <a:extLst>
              <a:ext uri="{FF2B5EF4-FFF2-40B4-BE49-F238E27FC236}">
                <a16:creationId xmlns:a16="http://schemas.microsoft.com/office/drawing/2014/main" id="{DE27369A-B815-E638-8A20-3A8E36A7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63" y="2340225"/>
            <a:ext cx="2295525" cy="19907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0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42be6be3f3_0_18"/>
          <p:cNvSpPr txBox="1">
            <a:spLocks noGrp="1"/>
          </p:cNvSpPr>
          <p:nvPr>
            <p:ph type="title"/>
          </p:nvPr>
        </p:nvSpPr>
        <p:spPr>
          <a:xfrm>
            <a:off x="1052625" y="368825"/>
            <a:ext cx="7779900" cy="5727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lv-LV" dirty="0"/>
              <a:t>Lukturīšu spēle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98D66-5E9A-C3DB-4067-A0478F7D7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596" y="1984074"/>
            <a:ext cx="3519578" cy="2412975"/>
          </a:xfrm>
        </p:spPr>
        <p:txBody>
          <a:bodyPr/>
          <a:lstStyle/>
          <a:p>
            <a:r>
              <a:rPr lang="lv-LV" dirty="0"/>
              <a:t>Viens bērns spīdina lukturīti uz sienas, otram stars ir jānovieto tieši uz viņa</a:t>
            </a:r>
          </a:p>
          <a:p>
            <a:pPr marL="152400" indent="0">
              <a:buNone/>
            </a:pPr>
            <a:endParaRPr lang="en-US" dirty="0"/>
          </a:p>
        </p:txBody>
      </p:sp>
      <p:sp>
        <p:nvSpPr>
          <p:cNvPr id="396" name="Google Shape;396;g242be6be3f3_0_18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fld id="{00000000-1234-1234-1234-123412341234}" type="slidenum">
              <a:rPr lang="lv-LV"/>
              <a:pPr lvl="0"/>
              <a:t>17</a:t>
            </a:fld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CA3F8-C89F-AAD4-2F4F-33DAAA775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552" y="161266"/>
            <a:ext cx="3445873" cy="44314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42be6be3f3_0_18"/>
          <p:cNvSpPr txBox="1">
            <a:spLocks noGrp="1"/>
          </p:cNvSpPr>
          <p:nvPr>
            <p:ph type="title"/>
          </p:nvPr>
        </p:nvSpPr>
        <p:spPr>
          <a:xfrm>
            <a:off x="1110525" y="189782"/>
            <a:ext cx="5721596" cy="101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defTabSz="828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lv-LV" dirty="0">
                <a:solidFill>
                  <a:schemeClr val="lt1"/>
                </a:solidFill>
              </a:rPr>
              <a:t>Spēles tumsā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6" name="Google Shape;396;g242be6be3f3_0_18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lv-LV"/>
              <a:t>18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2D06B-A5FF-29C9-A4F5-87DA31B7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654"/>
            <a:ext cx="3145978" cy="31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lassic Lite-Brite retro activity toy, create with light | Basic Fun!">
            <a:extLst>
              <a:ext uri="{FF2B5EF4-FFF2-40B4-BE49-F238E27FC236}">
                <a16:creationId xmlns:a16="http://schemas.microsoft.com/office/drawing/2014/main" id="{9B62B932-37A9-2B8E-BD99-7929417EE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r="6651"/>
          <a:stretch/>
        </p:blipFill>
        <p:spPr bwMode="auto">
          <a:xfrm>
            <a:off x="2902669" y="1429708"/>
            <a:ext cx="3929452" cy="31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3800D1B-F53A-8DE8-318B-8109C470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48" y="1364247"/>
            <a:ext cx="2040460" cy="172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B461C-ACF2-300F-370D-8E8386F83492}"/>
              </a:ext>
            </a:extLst>
          </p:cNvPr>
          <p:cNvSpPr txBox="1"/>
          <p:nvPr/>
        </p:nvSpPr>
        <p:spPr>
          <a:xfrm>
            <a:off x="6968448" y="3612003"/>
            <a:ext cx="1916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00" dirty="0">
                <a:latin typeface="Comfortaa" panose="00000500000000000000" pitchFamily="2" charset="0"/>
              </a:rPr>
              <a:t>https://www.amazon.de/-/en/Quercetti-1805-Brite-Illuminated-Plug/dp/B07HHG1VJ1/ref=sr_1_1?dchild=1&amp;keywords=peg+brite&amp;qid=1618065440&amp;sr=8-1</a:t>
            </a:r>
          </a:p>
        </p:txBody>
      </p:sp>
    </p:spTree>
    <p:extLst>
      <p:ext uri="{BB962C8B-B14F-4D97-AF65-F5344CB8AC3E}">
        <p14:creationId xmlns:p14="http://schemas.microsoft.com/office/powerpoint/2010/main" val="416336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42be6be3f3_12_0"/>
          <p:cNvSpPr txBox="1">
            <a:spLocks noGrp="1"/>
          </p:cNvSpPr>
          <p:nvPr>
            <p:ph type="title"/>
          </p:nvPr>
        </p:nvSpPr>
        <p:spPr>
          <a:xfrm>
            <a:off x="1052625" y="368825"/>
            <a:ext cx="7779900" cy="5727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lv-LV" dirty="0"/>
              <a:t>Kodēšanas spēles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0FE71A-98FF-EB9D-72E3-CDD3475DB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630" y="2018579"/>
            <a:ext cx="3879370" cy="2378469"/>
          </a:xfrm>
        </p:spPr>
        <p:txBody>
          <a:bodyPr/>
          <a:lstStyle/>
          <a:p>
            <a:r>
              <a:rPr lang="en-US" dirty="0" err="1"/>
              <a:t>Uzmanības</a:t>
            </a:r>
            <a:r>
              <a:rPr lang="en-US" dirty="0"/>
              <a:t> </a:t>
            </a:r>
            <a:r>
              <a:rPr lang="en-US" dirty="0" err="1"/>
              <a:t>spēles</a:t>
            </a:r>
            <a:endParaRPr lang="en-US" dirty="0"/>
          </a:p>
          <a:p>
            <a:pPr marL="152400" indent="0">
              <a:buNone/>
            </a:pPr>
            <a:endParaRPr lang="en-US" dirty="0"/>
          </a:p>
        </p:txBody>
      </p:sp>
      <p:sp>
        <p:nvSpPr>
          <p:cNvPr id="389" name="Google Shape;389;g242be6be3f3_12_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fld id="{00000000-1234-1234-1234-123412341234}" type="slidenum">
              <a:rPr lang="lv-LV"/>
              <a:pPr lvl="0"/>
              <a:t>19</a:t>
            </a:fld>
            <a:endParaRPr lang="lv-LV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3B68025-3FB5-8D1F-5304-DBBCDF41B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90" y="1607181"/>
            <a:ext cx="3583258" cy="294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24E5F0-484B-37A0-EDD8-0A7A6E1A07F2}"/>
              </a:ext>
            </a:extLst>
          </p:cNvPr>
          <p:cNvSpPr txBox="1"/>
          <p:nvPr/>
        </p:nvSpPr>
        <p:spPr>
          <a:xfrm>
            <a:off x="6885272" y="4143133"/>
            <a:ext cx="196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00" dirty="0">
                <a:latin typeface="Comfortaa" panose="00000500000000000000" pitchFamily="2" charset="0"/>
              </a:rPr>
              <a:t>https://www.amazon.com/Quercetti-1015-Rami-Code/dp/B07D3TDJJ4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2be6be3f3_0_24"/>
          <p:cNvSpPr txBox="1">
            <a:spLocks noGrp="1"/>
          </p:cNvSpPr>
          <p:nvPr>
            <p:ph type="title"/>
          </p:nvPr>
        </p:nvSpPr>
        <p:spPr>
          <a:xfrm>
            <a:off x="2104845" y="1138686"/>
            <a:ext cx="4934310" cy="238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Centrālā redze </a:t>
            </a:r>
            <a:br>
              <a:rPr lang="en-US" sz="2800" dirty="0"/>
            </a:br>
            <a:r>
              <a:rPr lang="lv-LV" sz="2800" dirty="0"/>
              <a:t>ir aizmiglota, </a:t>
            </a:r>
            <a:br>
              <a:rPr lang="en-US" sz="2800" dirty="0"/>
            </a:br>
            <a:r>
              <a:rPr lang="lv-LV" sz="2800" dirty="0"/>
              <a:t>bet perifērā redze </a:t>
            </a:r>
            <a:br>
              <a:rPr lang="en-US" sz="2800" dirty="0"/>
            </a:br>
            <a:r>
              <a:rPr lang="lv-LV" sz="2800" dirty="0"/>
              <a:t>ir samērā asa;</a:t>
            </a:r>
          </a:p>
        </p:txBody>
      </p:sp>
      <p:sp>
        <p:nvSpPr>
          <p:cNvPr id="421" name="Google Shape;421;g242be6be3f3_0_24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149C2-9B42-5D9D-5560-BCE24DB7007E}"/>
              </a:ext>
            </a:extLst>
          </p:cNvPr>
          <p:cNvSpPr txBox="1"/>
          <p:nvPr/>
        </p:nvSpPr>
        <p:spPr>
          <a:xfrm>
            <a:off x="2304657" y="4220178"/>
            <a:ext cx="3830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>
              <a:buSzPts val="1500"/>
            </a:pPr>
            <a:r>
              <a:rPr lang="lv-LV" b="1" dirty="0">
                <a:solidFill>
                  <a:srgbClr val="EA8237"/>
                </a:solidFill>
                <a:latin typeface="Comfortaa" panose="00000500000000000000" pitchFamily="2" charset="0"/>
                <a:ea typeface="Calibri"/>
                <a:cs typeface="Calibri"/>
                <a:sym typeface="Calibri"/>
              </a:rPr>
              <a:t>Centrālais priekšmets ir pārspīlēts, bet lietas perifērijā ir neskaidras;</a:t>
            </a:r>
          </a:p>
          <a:p>
            <a:endParaRPr lang="lv-LV" b="1" dirty="0">
              <a:solidFill>
                <a:srgbClr val="EA8237"/>
              </a:solidFill>
              <a:latin typeface="Comfortaa" panose="00000500000000000000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42be6be3f3_12_0"/>
          <p:cNvSpPr txBox="1">
            <a:spLocks noGrp="1"/>
          </p:cNvSpPr>
          <p:nvPr>
            <p:ph type="title"/>
          </p:nvPr>
        </p:nvSpPr>
        <p:spPr>
          <a:xfrm>
            <a:off x="1052514" y="368300"/>
            <a:ext cx="4416633" cy="573088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lv-LV" sz="2800" dirty="0"/>
              <a:t>Galda spēles uzmanībai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0FE71A-98FF-EB9D-72E3-CDD3475DB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147" y="1552755"/>
            <a:ext cx="3416061" cy="2844620"/>
          </a:xfrm>
        </p:spPr>
        <p:txBody>
          <a:bodyPr/>
          <a:lstStyle/>
          <a:p>
            <a:r>
              <a:rPr lang="en-US" sz="2000" dirty="0" err="1"/>
              <a:t>Kuģu</a:t>
            </a:r>
            <a:r>
              <a:rPr lang="en-US" sz="2000" dirty="0"/>
              <a:t> </a:t>
            </a:r>
            <a:r>
              <a:rPr lang="en-US" sz="2000" dirty="0" err="1"/>
              <a:t>spēle</a:t>
            </a:r>
            <a:endParaRPr lang="en-US" sz="2000" dirty="0"/>
          </a:p>
          <a:p>
            <a:r>
              <a:rPr lang="en-US" sz="2000" dirty="0"/>
              <a:t>Speedy roll</a:t>
            </a:r>
          </a:p>
          <a:p>
            <a:r>
              <a:rPr lang="en-US" sz="2000" dirty="0" err="1"/>
              <a:t>Cercassone</a:t>
            </a:r>
            <a:endParaRPr lang="en-US" sz="2000" dirty="0"/>
          </a:p>
          <a:p>
            <a:r>
              <a:rPr lang="en-US" sz="2000" dirty="0"/>
              <a:t>Illusion</a:t>
            </a:r>
          </a:p>
          <a:p>
            <a:r>
              <a:rPr lang="en-US" sz="2000" dirty="0"/>
              <a:t>Speedy </a:t>
            </a:r>
            <a:r>
              <a:rPr lang="en-US" sz="2000" dirty="0" err="1"/>
              <a:t>clours</a:t>
            </a:r>
            <a:endParaRPr lang="en-US" sz="2000" dirty="0"/>
          </a:p>
          <a:p>
            <a:r>
              <a:rPr lang="en-US" sz="2000" dirty="0"/>
              <a:t>Uno</a:t>
            </a:r>
          </a:p>
          <a:p>
            <a:endParaRPr lang="en-US" sz="2000" dirty="0"/>
          </a:p>
        </p:txBody>
      </p:sp>
      <p:sp>
        <p:nvSpPr>
          <p:cNvPr id="389" name="Google Shape;389;g242be6be3f3_12_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fld id="{00000000-1234-1234-1234-123412341234}" type="slidenum">
              <a:rPr lang="lv-LV"/>
              <a:pPr lvl="0"/>
              <a:t>20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401B0-3818-13CF-E642-9CAA9CA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1" b="3236"/>
          <a:stretch/>
        </p:blipFill>
        <p:spPr>
          <a:xfrm>
            <a:off x="5059197" y="-51759"/>
            <a:ext cx="3187656" cy="47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10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09F3-054E-FC48-C9B1-FEDE9B26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Jūsu</a:t>
            </a:r>
            <a:r>
              <a:rPr lang="en-US" dirty="0"/>
              <a:t> </a:t>
            </a:r>
            <a:r>
              <a:rPr lang="en-US" dirty="0" err="1"/>
              <a:t>idejas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6445-422A-2F05-D531-86DEA646B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861" y="1394950"/>
            <a:ext cx="4237322" cy="1277268"/>
          </a:xfrm>
        </p:spPr>
        <p:txBody>
          <a:bodyPr/>
          <a:lstStyle/>
          <a:p>
            <a:r>
              <a:rPr lang="lv-LV" dirty="0"/>
              <a:t>Krāsošana ar vatēm, </a:t>
            </a:r>
          </a:p>
          <a:p>
            <a:r>
              <a:rPr lang="lv-LV" dirty="0"/>
              <a:t>Krāsošana uz papīra dvieļa, tualetes papīru utt.</a:t>
            </a:r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C1C23-AB6F-E3AF-9F17-6B6DC1DCE1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21</a:t>
            </a:fld>
            <a:endParaRPr lang="lv-LV"/>
          </a:p>
        </p:txBody>
      </p:sp>
      <p:pic>
        <p:nvPicPr>
          <p:cNvPr id="5" name="Picture 2" descr="Toilet Paper Roll Painting Techniques for Beginners | Easy Step by Step -  YouTube">
            <a:extLst>
              <a:ext uri="{FF2B5EF4-FFF2-40B4-BE49-F238E27FC236}">
                <a16:creationId xmlns:a16="http://schemas.microsoft.com/office/drawing/2014/main" id="{D8057863-C59A-2843-71FD-2FA41D58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68" y="46442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DE5C3F-FEB2-CDA3-CCFD-D834407845B2}"/>
              </a:ext>
            </a:extLst>
          </p:cNvPr>
          <p:cNvSpPr txBox="1"/>
          <p:nvPr/>
        </p:nvSpPr>
        <p:spPr>
          <a:xfrm>
            <a:off x="4987675" y="2390259"/>
            <a:ext cx="39122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https://www.youtube.com/watch?v=8zA1O1byI2A</a:t>
            </a:r>
          </a:p>
        </p:txBody>
      </p:sp>
      <p:pic>
        <p:nvPicPr>
          <p:cNvPr id="7" name="Picture 4" descr="Watercolor painting on paper towels - Gift of Curiosity">
            <a:extLst>
              <a:ext uri="{FF2B5EF4-FFF2-40B4-BE49-F238E27FC236}">
                <a16:creationId xmlns:a16="http://schemas.microsoft.com/office/drawing/2014/main" id="{E491811A-DC75-2EF2-65ED-22892135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6" y="2637714"/>
            <a:ext cx="2761340" cy="18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483F-560E-1225-7F3D-1603558EC10B}"/>
              </a:ext>
            </a:extLst>
          </p:cNvPr>
          <p:cNvSpPr txBox="1"/>
          <p:nvPr/>
        </p:nvSpPr>
        <p:spPr>
          <a:xfrm>
            <a:off x="0" y="4534448"/>
            <a:ext cx="38957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https://www.giftofcuriosity.com/watercolor-painting-on-paper-towels/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E9291D-B1F2-06CC-3A0F-2EC65305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351" y="2637713"/>
            <a:ext cx="2708441" cy="1807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38773-878A-B585-6DDD-1DA77F42935E}"/>
              </a:ext>
            </a:extLst>
          </p:cNvPr>
          <p:cNvSpPr txBox="1"/>
          <p:nvPr/>
        </p:nvSpPr>
        <p:spPr>
          <a:xfrm>
            <a:off x="3650398" y="4478608"/>
            <a:ext cx="21993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http://www.bubblegumsass.ca/?p=10774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95A02-4E3E-7189-287A-C1C47514A6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78"/>
          <a:stretch/>
        </p:blipFill>
        <p:spPr>
          <a:xfrm>
            <a:off x="5717707" y="2637713"/>
            <a:ext cx="3426293" cy="1801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D9E519-3432-36E4-CF6C-21FD7C3D3C87}"/>
              </a:ext>
            </a:extLst>
          </p:cNvPr>
          <p:cNvSpPr txBox="1"/>
          <p:nvPr/>
        </p:nvSpPr>
        <p:spPr>
          <a:xfrm>
            <a:off x="6679411" y="4451301"/>
            <a:ext cx="24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700" dirty="0">
                <a:latin typeface="Comfortaa" panose="00000500000000000000" pitchFamily="2" charset="0"/>
              </a:rPr>
              <a:t>https://teachpreschool.org/2013/09/24/building-fine-motor-skills-with-cotton-ball-painting/</a:t>
            </a:r>
          </a:p>
        </p:txBody>
      </p:sp>
    </p:spTree>
    <p:extLst>
      <p:ext uri="{BB962C8B-B14F-4D97-AF65-F5344CB8AC3E}">
        <p14:creationId xmlns:p14="http://schemas.microsoft.com/office/powerpoint/2010/main" val="2124433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09F3-054E-FC48-C9B1-FEDE9B26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Jūsu</a:t>
            </a:r>
            <a:r>
              <a:rPr lang="en-US" dirty="0"/>
              <a:t> </a:t>
            </a:r>
            <a:r>
              <a:rPr lang="en-US" dirty="0" err="1"/>
              <a:t>idejas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6445-422A-2F05-D531-86DEA646B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861" y="1394950"/>
            <a:ext cx="4237322" cy="1277268"/>
          </a:xfrm>
        </p:spPr>
        <p:txBody>
          <a:bodyPr/>
          <a:lstStyle/>
          <a:p>
            <a:r>
              <a:rPr lang="lv-LV" dirty="0"/>
              <a:t>Mandalas no lēcām, pupiņām, kukurūzas u.tml</a:t>
            </a:r>
            <a:r>
              <a:rPr lang="en-US" dirty="0"/>
              <a:t>.</a:t>
            </a: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C1C23-AB6F-E3AF-9F17-6B6DC1DCE1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22</a:t>
            </a:fld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49221C-51AF-60C4-C1D3-891978338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96"/>
          <a:stretch/>
        </p:blipFill>
        <p:spPr>
          <a:xfrm>
            <a:off x="5525126" y="-15829"/>
            <a:ext cx="2966936" cy="2091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AB81E4-93BF-C1FF-8E26-0BE8889A6DCB}"/>
              </a:ext>
            </a:extLst>
          </p:cNvPr>
          <p:cNvSpPr txBox="1"/>
          <p:nvPr/>
        </p:nvSpPr>
        <p:spPr>
          <a:xfrm>
            <a:off x="5490247" y="2063934"/>
            <a:ext cx="2889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https://buggyandbuddy.com/heart-themed-fine-motor-skill-activity/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460FE7-76F4-8DDF-DBCA-6E3291713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25" y="2419633"/>
            <a:ext cx="2995221" cy="20117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BFBA47-D3B4-898E-53FF-C7B1F9BA8A87}"/>
              </a:ext>
            </a:extLst>
          </p:cNvPr>
          <p:cNvSpPr txBox="1"/>
          <p:nvPr/>
        </p:nvSpPr>
        <p:spPr>
          <a:xfrm>
            <a:off x="5422087" y="4466307"/>
            <a:ext cx="2889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https://www.glitteronadime.com/fine-motor-activities-using-fruit-loops/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F967E0-9A4F-8544-D228-B7C754219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69" b="9666"/>
          <a:stretch/>
        </p:blipFill>
        <p:spPr>
          <a:xfrm>
            <a:off x="1052625" y="2419632"/>
            <a:ext cx="4343614" cy="20521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70C23A-EBFC-2ED6-9A15-3293B4F0112B}"/>
              </a:ext>
            </a:extLst>
          </p:cNvPr>
          <p:cNvSpPr txBox="1"/>
          <p:nvPr/>
        </p:nvSpPr>
        <p:spPr>
          <a:xfrm>
            <a:off x="923981" y="4520167"/>
            <a:ext cx="36480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https://stitchplayinaz.com/2020/03/20/mandala-with-beans/</a:t>
            </a:r>
          </a:p>
        </p:txBody>
      </p:sp>
    </p:spTree>
    <p:extLst>
      <p:ext uri="{BB962C8B-B14F-4D97-AF65-F5344CB8AC3E}">
        <p14:creationId xmlns:p14="http://schemas.microsoft.com/office/powerpoint/2010/main" val="121862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09F3-054E-FC48-C9B1-FEDE9B26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Jūsu</a:t>
            </a:r>
            <a:r>
              <a:rPr lang="en-US" dirty="0"/>
              <a:t> </a:t>
            </a:r>
            <a:r>
              <a:rPr lang="en-US" dirty="0" err="1"/>
              <a:t>ierosinātās</a:t>
            </a:r>
            <a:r>
              <a:rPr lang="en-US" dirty="0"/>
              <a:t> </a:t>
            </a:r>
            <a:r>
              <a:rPr lang="en-US" dirty="0" err="1"/>
              <a:t>idejas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6445-422A-2F05-D531-86DEA646B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861" y="1394950"/>
            <a:ext cx="4237322" cy="1277268"/>
          </a:xfrm>
        </p:spPr>
        <p:txBody>
          <a:bodyPr/>
          <a:lstStyle/>
          <a:p>
            <a:r>
              <a:rPr lang="lv-LV" dirty="0"/>
              <a:t>Želatīnā salikt mantiņas, ko ar knaiblītēm vilkt ārā (masu arī var ielikt maisiņā)</a:t>
            </a:r>
          </a:p>
          <a:p>
            <a:r>
              <a:rPr lang="lv-LV" dirty="0"/>
              <a:t>Hidrogela bumbiņas</a:t>
            </a:r>
          </a:p>
          <a:p>
            <a:pPr marL="152400" indent="0">
              <a:buNone/>
            </a:pP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C1C23-AB6F-E3AF-9F17-6B6DC1DCE1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23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04E85-1F2D-E4BD-3A07-8C6DAD13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313" y="1490715"/>
            <a:ext cx="3171212" cy="3014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7E99A-2B80-298A-F666-9DB5D3218D52}"/>
              </a:ext>
            </a:extLst>
          </p:cNvPr>
          <p:cNvSpPr txBox="1"/>
          <p:nvPr/>
        </p:nvSpPr>
        <p:spPr>
          <a:xfrm>
            <a:off x="5814204" y="4539114"/>
            <a:ext cx="35713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https://tinkerlab.com/play-gelatin-150-screen-free-activities-kids/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1C2CC-033C-DE96-315F-503ADC1E6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84" y="2997998"/>
            <a:ext cx="2645529" cy="1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73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09F3-054E-FC48-C9B1-FEDE9B26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Rotaļas ar ledu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C1C23-AB6F-E3AF-9F17-6B6DC1DCE1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24</a:t>
            </a:fld>
            <a:endParaRPr lang="lv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7E99A-2B80-298A-F666-9DB5D3218D52}"/>
              </a:ext>
            </a:extLst>
          </p:cNvPr>
          <p:cNvSpPr txBox="1"/>
          <p:nvPr/>
        </p:nvSpPr>
        <p:spPr>
          <a:xfrm>
            <a:off x="5262113" y="4539557"/>
            <a:ext cx="412342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00" dirty="0">
                <a:latin typeface="Comfortaa" panose="00000500000000000000" pitchFamily="2" charset="0"/>
              </a:rPr>
              <a:t>https://happytoddlerplaytime.com/12-creative-easy-ways-to-play-with-ice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4C1017-6680-56F8-83FA-8AF122DDB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680"/>
          <a:stretch/>
        </p:blipFill>
        <p:spPr>
          <a:xfrm>
            <a:off x="255862" y="1549316"/>
            <a:ext cx="2548449" cy="2893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5B8FA-FEF3-1A86-575D-903ADF230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764" y="1549316"/>
            <a:ext cx="3253677" cy="289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31021-920B-2F16-644A-FAC79F59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316" y="1546278"/>
            <a:ext cx="3042462" cy="284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18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09F3-054E-FC48-C9B1-FEDE9B26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Uzmanības</a:t>
            </a:r>
            <a:r>
              <a:rPr lang="en-US" dirty="0"/>
              <a:t> </a:t>
            </a:r>
            <a:r>
              <a:rPr lang="en-US" dirty="0" err="1"/>
              <a:t>aktivitātes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C6445-422A-2F05-D531-86DEA646B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860" y="1394950"/>
            <a:ext cx="5087067" cy="1277268"/>
          </a:xfrm>
        </p:spPr>
        <p:txBody>
          <a:bodyPr/>
          <a:lstStyle/>
          <a:p>
            <a:r>
              <a:rPr lang="lv-LV" dirty="0"/>
              <a:t>Spiegu spēles – daļēji noslēpjam priekšmetus, kurš pirmais atrod, tas apsēžas</a:t>
            </a:r>
          </a:p>
          <a:p>
            <a:r>
              <a:rPr lang="lv-LV" dirty="0"/>
              <a:t>Spēles, kur priekšmeti jākārto </a:t>
            </a:r>
            <a:br>
              <a:rPr lang="en-US" dirty="0"/>
            </a:br>
            <a:r>
              <a:rPr lang="lv-LV" dirty="0"/>
              <a:t>pēc lieluma, pēc krāsām</a:t>
            </a:r>
          </a:p>
          <a:p>
            <a:r>
              <a:rPr lang="lv-LV" dirty="0"/>
              <a:t>Atrodi 5 sarkanus priekšmetus telpā</a:t>
            </a:r>
          </a:p>
          <a:p>
            <a:r>
              <a:rPr lang="lv-LV" dirty="0"/>
              <a:t>Krāsošana ar īpaši košām krāsām</a:t>
            </a:r>
          </a:p>
          <a:p>
            <a:r>
              <a:rPr lang="lv-LV" dirty="0"/>
              <a:t>«Kārtainie plastilīni»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C1C23-AB6F-E3AF-9F17-6B6DC1DCE1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25</a:t>
            </a:fld>
            <a:endParaRPr lang="lv-LV"/>
          </a:p>
        </p:txBody>
      </p:sp>
      <p:pic>
        <p:nvPicPr>
          <p:cNvPr id="8" name="Picture 2" descr="Play dough model of the inside of the earth labeled | Earth science  activities, Earth layers, Earth layers project">
            <a:extLst>
              <a:ext uri="{FF2B5EF4-FFF2-40B4-BE49-F238E27FC236}">
                <a16:creationId xmlns:a16="http://schemas.microsoft.com/office/drawing/2014/main" id="{FD780130-159B-1CC9-6220-A08DEFC5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92" y="423406"/>
            <a:ext cx="22383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ssential Oil Play Dough - Lindsey Elmore">
            <a:extLst>
              <a:ext uri="{FF2B5EF4-FFF2-40B4-BE49-F238E27FC236}">
                <a16:creationId xmlns:a16="http://schemas.microsoft.com/office/drawing/2014/main" id="{2251B214-32A5-70C8-463B-51D6F589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118" y="2554844"/>
            <a:ext cx="3253790" cy="21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42be6be3f3_7_1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3200" dirty="0"/>
              <a:t>Aktivitātes ar gaismām</a:t>
            </a:r>
            <a:endParaRPr sz="3200" dirty="0"/>
          </a:p>
        </p:txBody>
      </p:sp>
      <p:sp>
        <p:nvSpPr>
          <p:cNvPr id="368" name="Google Shape;368;g242be6be3f3_7_107"/>
          <p:cNvSpPr txBox="1">
            <a:spLocks noGrp="1"/>
          </p:cNvSpPr>
          <p:nvPr>
            <p:ph type="body" idx="1"/>
          </p:nvPr>
        </p:nvSpPr>
        <p:spPr>
          <a:xfrm>
            <a:off x="310552" y="1380226"/>
            <a:ext cx="6832120" cy="1777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Ēnu teātri uz sienām ar pirkstiem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Izgaismotas kastes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Pašgatavotas gaismas kastes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Galvas lukturīši un pastaigas ārā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Vigvami no krēsliem un eglīšu virtenes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Lukturīši zem spilvena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Diskobumba un ballīte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Tumšā istabā cilvēki klusi pārvietojas un tad vadītājs mēģina uzminēt, kur kas ir un ieslēdz lukturīti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Aklās vistiņas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Nodzēst gaismu un mētāt vai ripināt gaismas bumbu</a:t>
            </a:r>
          </a:p>
        </p:txBody>
      </p:sp>
      <p:sp>
        <p:nvSpPr>
          <p:cNvPr id="367" name="Google Shape;367;g242be6be3f3_7_10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26</a:t>
            </a:fld>
            <a:endParaRPr/>
          </a:p>
        </p:txBody>
      </p:sp>
      <p:pic>
        <p:nvPicPr>
          <p:cNvPr id="2" name="Picture 2" descr="DIY Light Box for Sensory Play - The Imagination Tree">
            <a:extLst>
              <a:ext uri="{FF2B5EF4-FFF2-40B4-BE49-F238E27FC236}">
                <a16:creationId xmlns:a16="http://schemas.microsoft.com/office/drawing/2014/main" id="{E51725B7-1097-C82C-B837-B7C3CEED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89" y="1273333"/>
            <a:ext cx="3137730" cy="19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mazon.com : Multi Colored LED Light Orb (Ball) Lamp (Pack of 6) - Great  Gift for Bday Parties, Holiday Home Decor : Baby">
            <a:extLst>
              <a:ext uri="{FF2B5EF4-FFF2-40B4-BE49-F238E27FC236}">
                <a16:creationId xmlns:a16="http://schemas.microsoft.com/office/drawing/2014/main" id="{61AB2EC9-4EA5-1786-C3D0-A373A339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40" y="3157268"/>
            <a:ext cx="1659660" cy="16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lor Elastic Flashing Spike Ball Light up Throwing Hairy Vent Toy Funny  Game for sale online | eBay">
            <a:extLst>
              <a:ext uri="{FF2B5EF4-FFF2-40B4-BE49-F238E27FC236}">
                <a16:creationId xmlns:a16="http://schemas.microsoft.com/office/drawing/2014/main" id="{14160EA7-11A8-C531-C493-F532AF8A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99" y="2892158"/>
            <a:ext cx="1147250" cy="95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42be6be3f3_0_0"/>
          <p:cNvSpPr txBox="1">
            <a:spLocks noGrp="1"/>
          </p:cNvSpPr>
          <p:nvPr>
            <p:ph type="title"/>
          </p:nvPr>
        </p:nvSpPr>
        <p:spPr>
          <a:xfrm>
            <a:off x="921050" y="180975"/>
            <a:ext cx="7779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2800" dirty="0"/>
              <a:t>Uzmanībai </a:t>
            </a:r>
            <a:endParaRPr sz="2800" dirty="0"/>
          </a:p>
        </p:txBody>
      </p:sp>
      <p:sp>
        <p:nvSpPr>
          <p:cNvPr id="374" name="Google Shape;374;g242be6be3f3_0_0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27</a:t>
            </a:fld>
            <a:endParaRPr/>
          </a:p>
        </p:txBody>
      </p:sp>
      <p:sp>
        <p:nvSpPr>
          <p:cNvPr id="375" name="Google Shape;375;g242be6be3f3_0_0"/>
          <p:cNvSpPr txBox="1">
            <a:spLocks noGrp="1"/>
          </p:cNvSpPr>
          <p:nvPr>
            <p:ph type="body" idx="1"/>
          </p:nvPr>
        </p:nvSpPr>
        <p:spPr>
          <a:xfrm>
            <a:off x="432525" y="931653"/>
            <a:ext cx="7572788" cy="368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Atmiņas spēles. Arī Mācities.</a:t>
            </a:r>
            <a:r>
              <a:rPr lang="en-US" sz="1600" dirty="0"/>
              <a:t> </a:t>
            </a:r>
            <a:r>
              <a:rPr lang="lv-LV" sz="1600" dirty="0"/>
              <a:t>Draudzēties.</a:t>
            </a:r>
            <a:r>
              <a:rPr lang="en-US" sz="1600" dirty="0"/>
              <a:t> </a:t>
            </a:r>
            <a:r>
              <a:rPr lang="lv-LV" sz="1600" dirty="0"/>
              <a:t>Spēlēties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Uzpirksteņu spēle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Kuru roku gribi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Akmentiņš lec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Burvju triki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Krāsu proporciju spēles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Dobble, Set, Uno 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Zīmēšana un vārdu minēšana – Alias, </a:t>
            </a:r>
            <a:endParaRPr lang="en-US" sz="1600" dirty="0"/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Skiču drudzis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Puzzles 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Pamani, kas mainījies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</a:pPr>
            <a:r>
              <a:rPr lang="lv-LV" sz="1600" dirty="0"/>
              <a:t>Palielināmais stikls</a:t>
            </a:r>
          </a:p>
        </p:txBody>
      </p:sp>
      <p:pic>
        <p:nvPicPr>
          <p:cNvPr id="4" name="Picture 2" descr="DOBBLE Classic version - Wesco">
            <a:extLst>
              <a:ext uri="{FF2B5EF4-FFF2-40B4-BE49-F238E27FC236}">
                <a16:creationId xmlns:a16="http://schemas.microsoft.com/office/drawing/2014/main" id="{3ECC0394-0FA2-FDD1-259C-CE69B996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88" y="1834458"/>
            <a:ext cx="3470570" cy="278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2be6be3f3_0_6"/>
          <p:cNvSpPr txBox="1">
            <a:spLocks noGrp="1"/>
          </p:cNvSpPr>
          <p:nvPr>
            <p:ph type="title"/>
          </p:nvPr>
        </p:nvSpPr>
        <p:spPr>
          <a:xfrm>
            <a:off x="1052625" y="310551"/>
            <a:ext cx="7407583" cy="78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dirty="0"/>
              <a:t>Iztēles spēles</a:t>
            </a:r>
            <a:endParaRPr dirty="0"/>
          </a:p>
        </p:txBody>
      </p:sp>
      <p:sp>
        <p:nvSpPr>
          <p:cNvPr id="382" name="Google Shape;382;g242be6be3f3_0_6"/>
          <p:cNvSpPr txBox="1">
            <a:spLocks noGrp="1"/>
          </p:cNvSpPr>
          <p:nvPr>
            <p:ph type="body" idx="1"/>
          </p:nvPr>
        </p:nvSpPr>
        <p:spPr>
          <a:xfrm>
            <a:off x="638356" y="1682424"/>
            <a:ext cx="4779034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Pēc kā izskatās kurš mākonis?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Kā izskatās ēnas? Nekāp uz manas ēnas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Emociju spēles, asociāciju spēles – Jūtas. Sajūtas. Emocijas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Mācīties. Draudzēties. Spēlēties – kas  notiek attēlā un kāpēc?</a:t>
            </a:r>
          </a:p>
        </p:txBody>
      </p:sp>
      <p:sp>
        <p:nvSpPr>
          <p:cNvPr id="381" name="Google Shape;381;g242be6be3f3_0_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F356A-049D-526C-5429-E02CA1D7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289" y="314541"/>
            <a:ext cx="2466043" cy="2735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EE8F4-B286-3DE2-9E4B-4126DB6FA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116" y="2184763"/>
            <a:ext cx="1929522" cy="256512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2be6be3f3_0_6"/>
          <p:cNvSpPr txBox="1">
            <a:spLocks noGrp="1"/>
          </p:cNvSpPr>
          <p:nvPr>
            <p:ph type="title"/>
          </p:nvPr>
        </p:nvSpPr>
        <p:spPr>
          <a:xfrm>
            <a:off x="1052625" y="310551"/>
            <a:ext cx="7407583" cy="78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dirty="0"/>
              <a:t>Zīmēšanas spēles</a:t>
            </a:r>
            <a:endParaRPr dirty="0"/>
          </a:p>
        </p:txBody>
      </p:sp>
      <p:sp>
        <p:nvSpPr>
          <p:cNvPr id="382" name="Google Shape;382;g242be6be3f3_0_6"/>
          <p:cNvSpPr txBox="1">
            <a:spLocks noGrp="1"/>
          </p:cNvSpPr>
          <p:nvPr>
            <p:ph type="body" idx="1"/>
          </p:nvPr>
        </p:nvSpPr>
        <p:spPr>
          <a:xfrm>
            <a:off x="638356" y="1682424"/>
            <a:ext cx="5503652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Zīmēšanas diktāti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Pašportreti, pašportreti uz spoguļa, sēdiet pretī un zīmējiet viens otra seju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Seju apkrāsošana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Aprakstiet priekšmetu, </a:t>
            </a:r>
            <a:br>
              <a:rPr lang="en-US" sz="1800" dirty="0"/>
            </a:br>
            <a:r>
              <a:rPr lang="lv-LV" sz="1800" dirty="0"/>
              <a:t>nenosaucot to vārdā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Gleznot uz pārtikas plēves aizmugurē nolikto priekšmetu vai attēlu</a:t>
            </a:r>
          </a:p>
        </p:txBody>
      </p:sp>
      <p:sp>
        <p:nvSpPr>
          <p:cNvPr id="381" name="Google Shape;381;g242be6be3f3_0_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29</a:t>
            </a:fld>
            <a:endParaRPr/>
          </a:p>
        </p:txBody>
      </p:sp>
      <p:pic>
        <p:nvPicPr>
          <p:cNvPr id="2" name="Picture 2" descr="Body Tracing Self-Portrait Mirror Drawings {Light &amp; Reflections Series} | Mirror  drawings, Portraits for kids, Kids portraits">
            <a:extLst>
              <a:ext uri="{FF2B5EF4-FFF2-40B4-BE49-F238E27FC236}">
                <a16:creationId xmlns:a16="http://schemas.microsoft.com/office/drawing/2014/main" id="{DD8AAF13-AB6F-34AE-FE26-C88F0388F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3"/>
          <a:stretch/>
        </p:blipFill>
        <p:spPr bwMode="auto">
          <a:xfrm>
            <a:off x="6005141" y="1769152"/>
            <a:ext cx="3003767" cy="23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2be6be3f3_0_24"/>
          <p:cNvSpPr txBox="1">
            <a:spLocks noGrp="1"/>
          </p:cNvSpPr>
          <p:nvPr>
            <p:ph type="title"/>
          </p:nvPr>
        </p:nvSpPr>
        <p:spPr>
          <a:xfrm>
            <a:off x="2104845" y="1138686"/>
            <a:ext cx="4934310" cy="238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sz="4000" dirty="0"/>
              <a:t>Pazemināts redzes jutīgums</a:t>
            </a:r>
          </a:p>
        </p:txBody>
      </p:sp>
      <p:sp>
        <p:nvSpPr>
          <p:cNvPr id="421" name="Google Shape;421;g242be6be3f3_0_24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633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2be6be3f3_0_6"/>
          <p:cNvSpPr txBox="1">
            <a:spLocks noGrp="1"/>
          </p:cNvSpPr>
          <p:nvPr>
            <p:ph type="title"/>
          </p:nvPr>
        </p:nvSpPr>
        <p:spPr>
          <a:xfrm>
            <a:off x="1052625" y="310551"/>
            <a:ext cx="7407583" cy="78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dirty="0"/>
              <a:t>Palīdzības iespējas:</a:t>
            </a:r>
            <a:endParaRPr dirty="0"/>
          </a:p>
        </p:txBody>
      </p:sp>
      <p:sp>
        <p:nvSpPr>
          <p:cNvPr id="382" name="Google Shape;382;g242be6be3f3_0_6"/>
          <p:cNvSpPr txBox="1">
            <a:spLocks noGrp="1"/>
          </p:cNvSpPr>
          <p:nvPr>
            <p:ph type="body" idx="1"/>
          </p:nvPr>
        </p:nvSpPr>
        <p:spPr>
          <a:xfrm>
            <a:off x="569344" y="1397480"/>
            <a:ext cx="5503652" cy="299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None/>
            </a:pPr>
            <a:r>
              <a:rPr lang="lv-LV" sz="2000" b="1" dirty="0"/>
              <a:t>Paplašiniet vizuālā atbalsta izmantošanu: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Vizualizējiet nodarbību sarakstu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Vizualizējiet uzvedības noteikumus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Vizualizējiet dienas plānu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Vizualizējiet stundas norisi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r>
              <a:rPr lang="lv-LV" sz="1800" dirty="0"/>
              <a:t>Izmantojiet īpašas krāsas papīru, eksperimentējiet ar toņiem, </a:t>
            </a:r>
            <a:br>
              <a:rPr lang="lv-LV" sz="1800" dirty="0"/>
            </a:br>
            <a:r>
              <a:rPr lang="lv-LV" sz="1800" dirty="0"/>
              <a:t>līnijām, attālumiem</a:t>
            </a:r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endParaRPr lang="lv-LV" sz="1800" dirty="0"/>
          </a:p>
          <a:p>
            <a:pPr marL="457200" lvl="0" indent="-3238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500"/>
              <a:buChar char="●"/>
            </a:pPr>
            <a:endParaRPr lang="lv-LV" sz="1800" dirty="0"/>
          </a:p>
        </p:txBody>
      </p:sp>
      <p:sp>
        <p:nvSpPr>
          <p:cNvPr id="381" name="Google Shape;381;g242be6be3f3_0_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30</a:t>
            </a:fld>
            <a:endParaRPr/>
          </a:p>
        </p:txBody>
      </p:sp>
      <p:pic>
        <p:nvPicPr>
          <p:cNvPr id="3" name="Google Shape;389;p54">
            <a:extLst>
              <a:ext uri="{FF2B5EF4-FFF2-40B4-BE49-F238E27FC236}">
                <a16:creationId xmlns:a16="http://schemas.microsoft.com/office/drawing/2014/main" id="{1FFF6C2C-5A6C-9AB1-50EE-C191BE3029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5820" r="5820"/>
          <a:stretch/>
        </p:blipFill>
        <p:spPr>
          <a:xfrm>
            <a:off x="4337347" y="-51759"/>
            <a:ext cx="4789399" cy="481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837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42be6be3f3_37_0"/>
          <p:cNvSpPr txBox="1"/>
          <p:nvPr/>
        </p:nvSpPr>
        <p:spPr>
          <a:xfrm>
            <a:off x="2312250" y="1634550"/>
            <a:ext cx="45195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lv-LV" sz="69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Paldies!</a:t>
            </a:r>
            <a:endParaRPr sz="69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8" name="Google Shape;578;g242be6be3f3_37_0"/>
          <p:cNvSpPr txBox="1"/>
          <p:nvPr/>
        </p:nvSpPr>
        <p:spPr>
          <a:xfrm>
            <a:off x="1371600" y="2755900"/>
            <a:ext cx="6400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g242be6be3f3_37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950" y="2567575"/>
            <a:ext cx="2133601" cy="206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242be6be3f3_37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1225" y="308925"/>
            <a:ext cx="2007451" cy="2361978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242be6be3f3_37_0"/>
          <p:cNvSpPr txBox="1">
            <a:spLocks noGrp="1"/>
          </p:cNvSpPr>
          <p:nvPr>
            <p:ph type="sldNum" idx="12"/>
          </p:nvPr>
        </p:nvSpPr>
        <p:spPr>
          <a:xfrm>
            <a:off x="8460208" y="47620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lv-LV"/>
              <a:t>31</a:t>
            </a:fld>
            <a:endParaRPr/>
          </a:p>
        </p:txBody>
      </p:sp>
      <p:sp>
        <p:nvSpPr>
          <p:cNvPr id="582" name="Google Shape;582;g242be6be3f3_37_0"/>
          <p:cNvSpPr txBox="1"/>
          <p:nvPr/>
        </p:nvSpPr>
        <p:spPr>
          <a:xfrm>
            <a:off x="1371600" y="2755900"/>
            <a:ext cx="6400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lv-LV" sz="2200" i="0" u="sng" strike="noStrike" cap="none">
                <a:solidFill>
                  <a:srgbClr val="FFFFFF"/>
                </a:solidFill>
                <a:latin typeface="Comfortaa SemiBold"/>
                <a:ea typeface="Comfortaa SemiBold"/>
                <a:cs typeface="Comfortaa SemiBold"/>
                <a:sym typeface="Comfortaa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www.uzvediba.lv</a:t>
            </a:r>
            <a:endParaRPr sz="2200" i="0" u="none" strike="noStrike" cap="none">
              <a:solidFill>
                <a:srgbClr val="FFFFFF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lv-LV" sz="2200" i="0" u="none" strike="noStrike" cap="none">
                <a:solidFill>
                  <a:srgbClr val="FFFFFF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info@uzvediba.lv</a:t>
            </a:r>
            <a:endParaRPr sz="2200" i="0" u="none" strike="noStrike" cap="none">
              <a:solidFill>
                <a:srgbClr val="FFFFFF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2be6be3f3_0_6"/>
          <p:cNvSpPr txBox="1">
            <a:spLocks noGrp="1"/>
          </p:cNvSpPr>
          <p:nvPr>
            <p:ph type="title"/>
          </p:nvPr>
        </p:nvSpPr>
        <p:spPr>
          <a:xfrm>
            <a:off x="1052625" y="310551"/>
            <a:ext cx="7407583" cy="78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lv-LV" dirty="0"/>
              <a:t>Literatūras avoti:</a:t>
            </a:r>
            <a:endParaRPr dirty="0"/>
          </a:p>
        </p:txBody>
      </p:sp>
      <p:sp>
        <p:nvSpPr>
          <p:cNvPr id="382" name="Google Shape;382;g242be6be3f3_0_6"/>
          <p:cNvSpPr txBox="1">
            <a:spLocks noGrp="1"/>
          </p:cNvSpPr>
          <p:nvPr>
            <p:ph type="body" idx="1"/>
          </p:nvPr>
        </p:nvSpPr>
        <p:spPr>
          <a:xfrm>
            <a:off x="569344" y="1397480"/>
            <a:ext cx="8126082" cy="299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250" indent="-342900">
              <a:lnSpc>
                <a:spcPct val="100000"/>
              </a:lnSpc>
              <a:spcBef>
                <a:spcPts val="450"/>
              </a:spcBef>
              <a:buSzPts val="1500"/>
            </a:pPr>
            <a:r>
              <a:rPr lang="lv-LV" sz="1600" dirty="0"/>
              <a:t>Koscinski, Cara. The Special Needs SCHOOL Survival Guide: Handbook for Autism, Sensory Processing Disorder, ADHD, Learning Disabilities, &amp; More! </a:t>
            </a:r>
          </a:p>
          <a:p>
            <a:pPr marL="476250" indent="-342900">
              <a:lnSpc>
                <a:spcPct val="100000"/>
              </a:lnSpc>
              <a:spcBef>
                <a:spcPts val="450"/>
              </a:spcBef>
              <a:buSzPts val="1500"/>
            </a:pPr>
            <a:r>
              <a:rPr lang="lv-LV" sz="1600" dirty="0"/>
              <a:t>Sher, Barbara. Everyday Games for Sensory Processing Disorder: </a:t>
            </a:r>
            <a:br>
              <a:rPr lang="en-US" sz="1600" dirty="0"/>
            </a:br>
            <a:r>
              <a:rPr lang="lv-LV" sz="1600" dirty="0"/>
              <a:t>100 Playful Activities to Empower Children with Sensory Differences Althea Press. </a:t>
            </a:r>
          </a:p>
          <a:p>
            <a:pPr marL="476250" indent="-342900">
              <a:lnSpc>
                <a:spcPct val="100000"/>
              </a:lnSpc>
              <a:spcBef>
                <a:spcPts val="450"/>
              </a:spcBef>
              <a:buSzPts val="1500"/>
            </a:pPr>
            <a:r>
              <a:rPr lang="lv-LV" sz="1600" dirty="0"/>
              <a:t>Strategies</a:t>
            </a:r>
          </a:p>
          <a:p>
            <a:pPr marL="476250" indent="-342900">
              <a:lnSpc>
                <a:spcPct val="100000"/>
              </a:lnSpc>
              <a:spcBef>
                <a:spcPts val="450"/>
              </a:spcBef>
              <a:buSzPts val="1500"/>
            </a:pPr>
            <a:r>
              <a:rPr lang="lv-LV" sz="1600" dirty="0"/>
              <a:t>Walls, Scott. Oppositional, defiant &amp; Disruptive Children and Adolescents: Non-Medication Approaches for the Most Challenging ODD Behaviors . PESI Publishing &amp; Media. Kindle Edition. </a:t>
            </a:r>
          </a:p>
          <a:p>
            <a:pPr marL="476250" indent="-342900">
              <a:lnSpc>
                <a:spcPct val="100000"/>
              </a:lnSpc>
              <a:spcBef>
                <a:spcPts val="450"/>
              </a:spcBef>
              <a:buSzPts val="1500"/>
            </a:pPr>
            <a:r>
              <a:rPr lang="lv-LV" sz="1600" dirty="0"/>
              <a:t>The Senses . Design Beyond Vision. Princeton Architectural Press. </a:t>
            </a:r>
          </a:p>
        </p:txBody>
      </p:sp>
      <p:sp>
        <p:nvSpPr>
          <p:cNvPr id="381" name="Google Shape;381;g242be6be3f3_0_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42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EF460F-52A8-CC1A-E3A7-D85F8D5F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50" y="117625"/>
            <a:ext cx="7779900" cy="572700"/>
          </a:xfrm>
        </p:spPr>
        <p:txBody>
          <a:bodyPr/>
          <a:lstStyle/>
          <a:p>
            <a:r>
              <a:rPr lang="en-US" dirty="0" err="1"/>
              <a:t>Grūtību</a:t>
            </a:r>
            <a:r>
              <a:rPr lang="en-US" dirty="0"/>
              <a:t> </a:t>
            </a:r>
            <a:r>
              <a:rPr lang="en-US" dirty="0" err="1"/>
              <a:t>grupas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CF1C18-E6A7-B3CD-7399-F7DEB113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779" y="850605"/>
            <a:ext cx="8016949" cy="3290868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lv-LV" sz="1300" b="1" dirty="0"/>
              <a:t>Grūtības uzturēt acu kontaktu</a:t>
            </a:r>
            <a:r>
              <a:rPr lang="lv-LV" sz="1300" dirty="0"/>
              <a:t>: viņiem var būt grūtības koncentrēties uz sejām vai šķiet, ka viņi nereģistrē cilvēku izteiksmes vai reakcijas.</a:t>
            </a:r>
          </a:p>
          <a:p>
            <a:pPr>
              <a:spcBef>
                <a:spcPts val="800"/>
              </a:spcBef>
            </a:pPr>
            <a:r>
              <a:rPr lang="lv-LV" sz="1300" b="1" dirty="0"/>
              <a:t>Aizraušanās ar gaismām un spožiem objektiem: </a:t>
            </a:r>
            <a:r>
              <a:rPr lang="lv-LV" sz="1300" dirty="0"/>
              <a:t>tos var īpaši piesaistīt spilgti, spīdīgi vai kustīgi objekti, jo tie nodrošina intensīvāku vizuālo stimulāciju.</a:t>
            </a:r>
          </a:p>
          <a:p>
            <a:pPr>
              <a:spcBef>
                <a:spcPts val="800"/>
              </a:spcBef>
            </a:pPr>
            <a:r>
              <a:rPr lang="lv-LV" sz="1300" b="1" dirty="0"/>
              <a:t>Bieža šķielēšana vai acu miegšana: </a:t>
            </a:r>
            <a:r>
              <a:rPr lang="lv-LV" sz="1300" dirty="0"/>
              <a:t>viņi var bieži novērsties vai aizvērt acis, iespējams, mēģinot filtrēt vizuālos stimulus un efektīvāk koncentrēties uz tiem.</a:t>
            </a:r>
          </a:p>
          <a:p>
            <a:pPr>
              <a:spcBef>
                <a:spcPts val="800"/>
              </a:spcBef>
            </a:pPr>
            <a:r>
              <a:rPr lang="lv-LV" sz="1300" b="1" dirty="0"/>
              <a:t>Grūtības ar vizuālo izsekošanu: </a:t>
            </a:r>
            <a:r>
              <a:rPr lang="lv-LV" sz="1300" dirty="0"/>
              <a:t>viņiem var rasties grūtības ar acīm sekot kustīgiem objektiem, vai arī viņi var nepamanīt, kad kaut kas kustas viņu redzes laukā.</a:t>
            </a:r>
          </a:p>
          <a:p>
            <a:pPr>
              <a:spcBef>
                <a:spcPts val="800"/>
              </a:spcBef>
            </a:pPr>
            <a:r>
              <a:rPr lang="lv-LV" sz="1300" b="1" dirty="0"/>
              <a:t>Vizuālo stimulu meklēšana:</a:t>
            </a:r>
            <a:r>
              <a:rPr lang="lv-LV" sz="1300" dirty="0"/>
              <a:t> bieži var iesaistīties darbībās, kas saistītas ar intensīvu vai dinamisku vizuālu pieredzi, piemēram, griežot objektus, ieslēdzot un izslēdzot gaismas vai lūkojoties uz rakstiem.</a:t>
            </a:r>
          </a:p>
          <a:p>
            <a:pPr>
              <a:spcBef>
                <a:spcPts val="800"/>
              </a:spcBef>
            </a:pPr>
            <a:r>
              <a:rPr lang="lv-LV" sz="1300" b="1" dirty="0"/>
              <a:t>Vizuālu detaļu neievērošana</a:t>
            </a:r>
            <a:r>
              <a:rPr lang="lv-LV" sz="1300" dirty="0"/>
              <a:t>: šķiet, ka viņi nereģistrējas vai nereaģē uz vizuālām detaļām savā vidē, piemēram, krāsām, rakstiem vai apgaismojuma izmaiņām.</a:t>
            </a:r>
          </a:p>
          <a:p>
            <a:pPr>
              <a:spcBef>
                <a:spcPts val="800"/>
              </a:spcBef>
            </a:pPr>
            <a:r>
              <a:rPr lang="lv-LV" sz="1300" b="1" dirty="0"/>
              <a:t>Grūtības ar vizuālās diskriminācijas uzdevumiem</a:t>
            </a:r>
            <a:r>
              <a:rPr lang="lv-LV" sz="1300" dirty="0"/>
              <a:t>: viņiem var rasties grūtības atšķirt dažādas formas, krāsas vai izmērus, vai arī viņiem var rasties grūtības ar uzdevumiem, kuriem nepieciešama vizuāla problēmu risināšana, piemēram, mīklas</a:t>
            </a:r>
          </a:p>
        </p:txBody>
      </p:sp>
      <p:sp>
        <p:nvSpPr>
          <p:cNvPr id="367" name="Google Shape;367;g242be6be3f3_7_107"/>
          <p:cNvSpPr txBox="1">
            <a:spLocks noGrp="1"/>
          </p:cNvSpPr>
          <p:nvPr>
            <p:ph type="sldNum" idx="12"/>
          </p:nvPr>
        </p:nvSpPr>
        <p:spPr>
          <a:xfrm>
            <a:off x="8460208" y="4749892"/>
            <a:ext cx="548700" cy="3936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fld id="{00000000-1234-1234-1234-123412341234}" type="slidenum">
              <a:rPr lang="lv-LV"/>
              <a:pPr lvl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179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EF460F-52A8-CC1A-E3A7-D85F8D5F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Hiposensitīvi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CF1C18-E6A7-B3CD-7399-F7DEB113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091" y="1587260"/>
            <a:ext cx="8280309" cy="280979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lv-LV" sz="1800" b="1" dirty="0"/>
              <a:t>Grūtības ar bumbu spēlēm</a:t>
            </a:r>
          </a:p>
          <a:p>
            <a:pPr>
              <a:spcBef>
                <a:spcPts val="800"/>
              </a:spcBef>
            </a:pPr>
            <a:r>
              <a:rPr lang="lv-LV" sz="1800" b="1" dirty="0"/>
              <a:t>Uzgrūšanās cilvēkiem un citiem kustīgiem objektiem</a:t>
            </a:r>
          </a:p>
          <a:p>
            <a:pPr>
              <a:spcBef>
                <a:spcPts val="800"/>
              </a:spcBef>
            </a:pPr>
            <a:r>
              <a:rPr lang="lv-LV" sz="1800" b="1" dirty="0"/>
              <a:t>Nespēja šķērsot ielu, ja mašīnas brauc</a:t>
            </a:r>
          </a:p>
          <a:p>
            <a:pPr>
              <a:spcBef>
                <a:spcPts val="800"/>
              </a:spcBef>
            </a:pPr>
            <a:r>
              <a:rPr lang="lv-LV" sz="1800" b="1" dirty="0"/>
              <a:t>Uzgrūšanās priekšmetiem, ieskriešana stenderēs utt.</a:t>
            </a:r>
          </a:p>
          <a:p>
            <a:pPr>
              <a:spcBef>
                <a:spcPts val="800"/>
              </a:spcBef>
            </a:pPr>
            <a:r>
              <a:rPr lang="lv-LV" sz="1800" b="1" dirty="0"/>
              <a:t>Vēlēšanas klikšķināt gaismas slēdzi;</a:t>
            </a:r>
          </a:p>
          <a:p>
            <a:pPr>
              <a:spcBef>
                <a:spcPts val="800"/>
              </a:spcBef>
            </a:pPr>
            <a:r>
              <a:rPr lang="lv-LV" sz="1800" b="1" dirty="0"/>
              <a:t>Grūti koncentrēties uz detaļām vai redzēt bildi kopā;</a:t>
            </a:r>
          </a:p>
        </p:txBody>
      </p:sp>
      <p:sp>
        <p:nvSpPr>
          <p:cNvPr id="367" name="Google Shape;367;g242be6be3f3_7_107"/>
          <p:cNvSpPr txBox="1">
            <a:spLocks noGrp="1"/>
          </p:cNvSpPr>
          <p:nvPr>
            <p:ph type="sldNum" idx="12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fld id="{00000000-1234-1234-1234-123412341234}" type="slidenum">
              <a:rPr lang="lv-LV"/>
              <a:pPr lvl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758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6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362309" y="362309"/>
            <a:ext cx="8097900" cy="396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Intensīvi skatās uz spilgtām gaismām vai krāsainiem objektiem.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Pievelk mirgojošas gaismas vai dzirkstoši priekšmeti.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Bieži ieslēdz un izslēdz gaismu, lai redzētu, kā tā mainās.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Aizraušanās ar ekrāniem un kustīgiem attēliem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Var nepamanīt, kad cilvēki ienāk telpā vai iziet no tās.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Šķietami, ka pēkšņas apgaismojuma izmaiņas viņu neietekmē.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Grūtības uzturēt acu kontaktu.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Neatpazīst pazīstamas sejas, kamēr tās nerunā vai neizdod skaņu.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Grūtības atrast objektus pārblīvētā vidē.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Cenšas identificēt vai kārtot objektus pēc krāsas vai formas.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Bieži samiedz vai aizver acis, lai mēģinātu koncentrēties uz objektiem.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Nereaģē, kad kāds žestu vai norāda uz kaut ko.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Nespēj pamanīt vizuālas norādes, piemēram, sejas izteiksmes </a:t>
            </a:r>
            <a:br>
              <a:rPr lang="en-US" sz="1500" dirty="0">
                <a:latin typeface="Comfortaa" panose="00000500000000000000" pitchFamily="2" charset="0"/>
              </a:rPr>
            </a:br>
            <a:r>
              <a:rPr lang="lv-LV" sz="1500" dirty="0">
                <a:latin typeface="Comfortaa" panose="00000500000000000000" pitchFamily="2" charset="0"/>
              </a:rPr>
              <a:t>vai ķermeņa valodu.</a:t>
            </a:r>
          </a:p>
          <a:p>
            <a:pPr marL="457200" indent="-323850">
              <a:lnSpc>
                <a:spcPct val="90000"/>
              </a:lnSpc>
              <a:spcBef>
                <a:spcPts val="45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500" dirty="0">
                <a:latin typeface="Comfortaa" panose="00000500000000000000" pitchFamily="2" charset="0"/>
              </a:rPr>
              <a:t>Piesaista intensīvi rakstaini vai krāsaini priekšmeti.</a:t>
            </a:r>
          </a:p>
        </p:txBody>
      </p:sp>
    </p:spTree>
    <p:extLst>
      <p:ext uri="{BB962C8B-B14F-4D97-AF65-F5344CB8AC3E}">
        <p14:creationId xmlns:p14="http://schemas.microsoft.com/office/powerpoint/2010/main" val="2033952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7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431321" y="362309"/>
            <a:ext cx="8028888" cy="396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Bieži skatās uz rotējošiem vai kustīgiem objektiem, pavada daudz laika, vērojot kustīgus ventilatorus vai riteņus.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Var nepamanīt, kad pārtika vai dzēriens izšļakstās.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Vizuālo robežu, piemēram, līniju vai tabulas malu, ignorēšana.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Nespēja pamanīt jaunu attēlu vai dekorāciju telpā.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Var nepamanīt, kad kāds mēģina pievērst viņu uzmanību mājot vai ar citiem žestiem.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Bieži vēro ūdens kustību, piemēram, straumi vai viļņus.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Vizuālo traucējumu ignorēšana, piemēram, kustīgs cilvēks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800" dirty="0">
                <a:latin typeface="Comfortaa" panose="00000500000000000000" pitchFamily="2" charset="0"/>
              </a:rPr>
              <a:t>Pievelk sarežģīti raksti vai mozaīkas</a:t>
            </a:r>
          </a:p>
        </p:txBody>
      </p:sp>
    </p:spTree>
    <p:extLst>
      <p:ext uri="{BB962C8B-B14F-4D97-AF65-F5344CB8AC3E}">
        <p14:creationId xmlns:p14="http://schemas.microsoft.com/office/powerpoint/2010/main" val="3316255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B9AA-1282-59E2-C2D2-AE55FF265F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8</a:t>
            </a:fld>
            <a:endParaRPr lang="lv-LV"/>
          </a:p>
        </p:txBody>
      </p:sp>
      <p:sp>
        <p:nvSpPr>
          <p:cNvPr id="4" name="Google Shape;368;g242be6be3f3_7_107">
            <a:extLst>
              <a:ext uri="{FF2B5EF4-FFF2-40B4-BE49-F238E27FC236}">
                <a16:creationId xmlns:a16="http://schemas.microsoft.com/office/drawing/2014/main" id="{81F9BC8E-0727-4A5A-89BE-0BED6319CA8E}"/>
              </a:ext>
            </a:extLst>
          </p:cNvPr>
          <p:cNvSpPr txBox="1">
            <a:spLocks/>
          </p:cNvSpPr>
          <p:nvPr/>
        </p:nvSpPr>
        <p:spPr>
          <a:xfrm>
            <a:off x="327804" y="362309"/>
            <a:ext cx="8315864" cy="396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Vizuālu brīdinājumu ignorēšana, piemēram, zīme "slapja grīda".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Aizraujas ar vizuāli stimulējošām rotaļlietām, piemēram, kaleidoskopu.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Nepamana, kad rotaļlieta vai priekšmets ir pārvietots vai pazudis.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Bieži vēro sveces vai kamīna mirgošanu.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Nereaģē uz vizuāliem norādījumiem spēlē vai darbībā.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Pievelk košas un piesātinātas krāsas.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Var nepamanīt ēnas vai atspulgus.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Bieži vēro lapu kustību vējā.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Var neatpazīt sevi spogulī.</a:t>
            </a:r>
          </a:p>
          <a:p>
            <a:pPr marL="457200" indent="-323850">
              <a:lnSpc>
                <a:spcPct val="90000"/>
              </a:lnSpc>
              <a:spcBef>
                <a:spcPts val="1200"/>
              </a:spcBef>
              <a:buClr>
                <a:srgbClr val="53B0B5"/>
              </a:buClr>
              <a:buSzPts val="1500"/>
              <a:buFont typeface="Arial"/>
              <a:buChar char="●"/>
            </a:pPr>
            <a:r>
              <a:rPr lang="lv-LV" sz="1600" dirty="0">
                <a:latin typeface="Comfortaa" panose="00000500000000000000" pitchFamily="2" charset="0"/>
              </a:rPr>
              <a:t>Stāstu grāmatas vai bilžu vizuālo elementu ignorēšana</a:t>
            </a:r>
          </a:p>
        </p:txBody>
      </p:sp>
    </p:spTree>
    <p:extLst>
      <p:ext uri="{BB962C8B-B14F-4D97-AF65-F5344CB8AC3E}">
        <p14:creationId xmlns:p14="http://schemas.microsoft.com/office/powerpoint/2010/main" val="225150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4D3BE7-7C6A-E5DC-0820-214A504F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Pazemināts</a:t>
            </a:r>
            <a:r>
              <a:rPr lang="en-US" dirty="0"/>
              <a:t> </a:t>
            </a:r>
            <a:r>
              <a:rPr lang="en-US" dirty="0" err="1"/>
              <a:t>redzes</a:t>
            </a:r>
            <a:r>
              <a:rPr lang="en-US" dirty="0"/>
              <a:t> </a:t>
            </a:r>
            <a:r>
              <a:rPr lang="en-US" dirty="0" err="1"/>
              <a:t>jutīgums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52F02-E8A9-279A-69F7-D5680511C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400" y="1518249"/>
            <a:ext cx="3758600" cy="1759789"/>
          </a:xfrm>
        </p:spPr>
        <p:txBody>
          <a:bodyPr/>
          <a:lstStyle/>
          <a:p>
            <a:r>
              <a:rPr lang="lv-LV" dirty="0"/>
              <a:t>Priekšmeti šķiet diezgan tumši vai ir grūti uztvert kādas to pazīmes;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3B2CC-A8CF-BD2F-2377-68432B2D73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mtClean="0"/>
              <a:t>9</a:t>
            </a:fld>
            <a:endParaRPr lang="lv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4F6C6-1B1A-1D40-EDE1-E5ED98F9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4"/>
          <a:stretch/>
        </p:blipFill>
        <p:spPr>
          <a:xfrm>
            <a:off x="4754983" y="1396730"/>
            <a:ext cx="3705225" cy="3353162"/>
          </a:xfrm>
          <a:prstGeom prst="rect">
            <a:avLst/>
          </a:prstGeom>
        </p:spPr>
      </p:pic>
      <p:pic>
        <p:nvPicPr>
          <p:cNvPr id="6" name="Google Shape;381;p53">
            <a:extLst>
              <a:ext uri="{FF2B5EF4-FFF2-40B4-BE49-F238E27FC236}">
                <a16:creationId xmlns:a16="http://schemas.microsoft.com/office/drawing/2014/main" id="{B31BB645-D294-FBFD-99F0-BDCB9A5476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6962" y="2571750"/>
            <a:ext cx="1771326" cy="2080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93946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1331</Words>
  <Application>Microsoft Office PowerPoint</Application>
  <PresentationFormat>On-screen Show (16:9)</PresentationFormat>
  <Paragraphs>188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Comfortaa Medium</vt:lpstr>
      <vt:lpstr>Arial</vt:lpstr>
      <vt:lpstr>Calibri</vt:lpstr>
      <vt:lpstr>Comfortaa</vt:lpstr>
      <vt:lpstr>Comfortaa SemiBold</vt:lpstr>
      <vt:lpstr>Simple Light</vt:lpstr>
      <vt:lpstr>Simple Light</vt:lpstr>
      <vt:lpstr>Simple Light</vt:lpstr>
      <vt:lpstr>PowerPoint Presentation</vt:lpstr>
      <vt:lpstr>Centrālā redze  ir aizmiglota,  bet perifērā redze  ir samērā asa;</vt:lpstr>
      <vt:lpstr>Pazemināts redzes jutīgums</vt:lpstr>
      <vt:lpstr>Grūtību grupas</vt:lpstr>
      <vt:lpstr>Hiposensitīvi</vt:lpstr>
      <vt:lpstr>PowerPoint Presentation</vt:lpstr>
      <vt:lpstr>PowerPoint Presentation</vt:lpstr>
      <vt:lpstr>PowerPoint Presentation</vt:lpstr>
      <vt:lpstr>Pazemināts redzes jutīgums</vt:lpstr>
      <vt:lpstr>Pastiprināta interese par un spēlēšanās ar spilgtiem objektiem, lukturīšiem, spoguļiem </vt:lpstr>
      <vt:lpstr>PowerPoint Presentation</vt:lpstr>
      <vt:lpstr>Rokas sejās</vt:lpstr>
      <vt:lpstr>PowerPoint Presentation</vt:lpstr>
      <vt:lpstr>Cilvēkiem ar izmainītu redzes jutīgumu var šķist, ka priekšmeti atrodas tuvāk vai tālāk nekā tie ir patiesībā</vt:lpstr>
      <vt:lpstr>Kas palīdz?</vt:lpstr>
      <vt:lpstr>PowerPoint Presentation</vt:lpstr>
      <vt:lpstr>Lukturīšu spēle</vt:lpstr>
      <vt:lpstr>Spēles tumsā</vt:lpstr>
      <vt:lpstr>Kodēšanas spēles</vt:lpstr>
      <vt:lpstr>Galda spēles uzmanībai</vt:lpstr>
      <vt:lpstr>Jūsu idejas</vt:lpstr>
      <vt:lpstr>Jūsu idejas</vt:lpstr>
      <vt:lpstr>Jūsu ierosinātās idejas</vt:lpstr>
      <vt:lpstr>Rotaļas ar ledu</vt:lpstr>
      <vt:lpstr>Uzmanības aktivitātes</vt:lpstr>
      <vt:lpstr>Aktivitātes ar gaismām</vt:lpstr>
      <vt:lpstr>Uzmanībai </vt:lpstr>
      <vt:lpstr>Iztēles spēles</vt:lpstr>
      <vt:lpstr>Zīmēšanas spēles</vt:lpstr>
      <vt:lpstr>Palīdzības iespējas:</vt:lpstr>
      <vt:lpstr>PowerPoint Presentation</vt:lpstr>
      <vt:lpstr>Literatūras avoti: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Liga</dc:creator>
  <cp:lastModifiedBy>Dizains OutLoud</cp:lastModifiedBy>
  <cp:revision>12</cp:revision>
  <dcterms:modified xsi:type="dcterms:W3CDTF">2023-06-12T10:19:53Z</dcterms:modified>
</cp:coreProperties>
</file>