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  <p:sldMasterId id="2147483677" r:id="rId2"/>
    <p:sldMasterId id="2147483695" r:id="rId3"/>
  </p:sldMasterIdLst>
  <p:notesMasterIdLst>
    <p:notesMasterId r:id="rId42"/>
  </p:notesMasterIdLst>
  <p:sldIdLst>
    <p:sldId id="256" r:id="rId4"/>
    <p:sldId id="288" r:id="rId5"/>
    <p:sldId id="257" r:id="rId6"/>
    <p:sldId id="263" r:id="rId7"/>
    <p:sldId id="262" r:id="rId8"/>
    <p:sldId id="289" r:id="rId9"/>
    <p:sldId id="261" r:id="rId10"/>
    <p:sldId id="266" r:id="rId11"/>
    <p:sldId id="290" r:id="rId12"/>
    <p:sldId id="291" r:id="rId13"/>
    <p:sldId id="292" r:id="rId14"/>
    <p:sldId id="293" r:id="rId15"/>
    <p:sldId id="294" r:id="rId16"/>
    <p:sldId id="295" r:id="rId17"/>
    <p:sldId id="258" r:id="rId18"/>
    <p:sldId id="259" r:id="rId19"/>
    <p:sldId id="260" r:id="rId20"/>
    <p:sldId id="272" r:id="rId21"/>
    <p:sldId id="296" r:id="rId22"/>
    <p:sldId id="297" r:id="rId23"/>
    <p:sldId id="298" r:id="rId24"/>
    <p:sldId id="264" r:id="rId25"/>
    <p:sldId id="299" r:id="rId26"/>
    <p:sldId id="265" r:id="rId27"/>
    <p:sldId id="267" r:id="rId28"/>
    <p:sldId id="268" r:id="rId29"/>
    <p:sldId id="269" r:id="rId30"/>
    <p:sldId id="270" r:id="rId31"/>
    <p:sldId id="271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7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fortaa" panose="00000500000000000000" pitchFamily="2" charset="0"/>
      <p:regular r:id="rId47"/>
      <p:bold r:id="rId48"/>
    </p:embeddedFont>
    <p:embeddedFont>
      <p:font typeface="Comfortaa Medium" panose="020B0604020202020204" charset="0"/>
      <p:regular r:id="rId49"/>
      <p:bold r:id="rId50"/>
    </p:embeddedFont>
    <p:embeddedFont>
      <p:font typeface="Comfortaa SemiBold" panose="020B060402020202020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im2GsTuQvYBYMTZpXyppPH3zjr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2be6be3f3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242be6be3f3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2be6be3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42be6be3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42be6be3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42be6be3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2be6be3f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242be6be3f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2be6be3f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242be6be3f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481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2be6be3f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4" name="Google Shape;454;g242be6be3f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398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2be6be3f3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242be6be3f3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2be6be3f3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242be6be3f3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954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42be6be3f3_2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242be6be3f3_2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42be6be3f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242be6be3f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2be6be3f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42be6be3f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2be6be3f3_7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42be6be3f3_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914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42be6be3f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242be6be3f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42be6be3f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242be6be3f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2be6be3f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242be6be3f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2be6be3f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242be6be3f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42be6be3f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8" name="Google Shape;468;g242be6be3f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2be6be3f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6" name="Google Shape;476;g242be6be3f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42be6be3f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6" name="Google Shape;486;g242be6be3f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42be6be3f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g242be6be3f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42be6be3f3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03" name="Google Shape;503;g242be6be3f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42be6be3f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2" name="Google Shape;512;g242be6be3f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42be6be3f3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9" name="Google Shape;349;g242be6be3f3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42be6be3f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3" name="Google Shape;523;g242be6be3f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42be6be3f3_3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5" name="Google Shape;575;g242be6be3f3_3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2be6be3f3_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242be6be3f3_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42be6be3f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g242be6be3f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42be6be3f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g242be6be3f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490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2be6be3f3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5" name="Google Shape;385;g242be6be3f3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2be6be3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42be6be3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2be6be3f3_7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42be6be3f3_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2be6be3f3_2_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480" cy="205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2" name="Google Shape;82;g242be6be3f3_2_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480" cy="79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3" name="Google Shape;83;g242be6be3f3_2_4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2be6be3f3_2_4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2be6be3f3_7_20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42be6be3f3_7_20"/>
          <p:cNvSpPr/>
          <p:nvPr/>
        </p:nvSpPr>
        <p:spPr>
          <a:xfrm>
            <a:off x="-6100" y="0"/>
            <a:ext cx="9144000" cy="8946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42be6be3f3_7_20"/>
          <p:cNvSpPr txBox="1">
            <a:spLocks noGrp="1"/>
          </p:cNvSpPr>
          <p:nvPr>
            <p:ph type="title"/>
          </p:nvPr>
        </p:nvSpPr>
        <p:spPr>
          <a:xfrm>
            <a:off x="921050" y="1176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40" name="Google Shape;240;g242be6be3f3_7_20"/>
          <p:cNvSpPr txBox="1">
            <a:spLocks noGrp="1"/>
          </p:cNvSpPr>
          <p:nvPr>
            <p:ph type="body" idx="1"/>
          </p:nvPr>
        </p:nvSpPr>
        <p:spPr>
          <a:xfrm>
            <a:off x="681825" y="1000225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41" name="Google Shape;241;g242be6be3f3_7_2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42" name="Google Shape;242;g242be6be3f3_7_20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3" name="Google Shape;243;g242be6be3f3_7_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872" y="274637"/>
            <a:ext cx="36350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42be6be3f3_7_20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813450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4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2be6be3f3_2_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7" name="Google Shape;127;g242be6be3f3_2_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g242be6be3f3_2_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129" name="Google Shape;129;g242be6be3f3_2_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2be6be3f3_2_79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42be6be3f3_2_79"/>
          <p:cNvSpPr/>
          <p:nvPr/>
        </p:nvSpPr>
        <p:spPr>
          <a:xfrm>
            <a:off x="-6100" y="-76200"/>
            <a:ext cx="9144000" cy="13653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42be6be3f3_2_79"/>
          <p:cNvSpPr txBox="1">
            <a:spLocks noGrp="1"/>
          </p:cNvSpPr>
          <p:nvPr>
            <p:ph type="title"/>
          </p:nvPr>
        </p:nvSpPr>
        <p:spPr>
          <a:xfrm>
            <a:off x="1052625" y="3688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4" name="Google Shape;134;g242be6be3f3_2_79"/>
          <p:cNvSpPr txBox="1">
            <a:spLocks noGrp="1"/>
          </p:cNvSpPr>
          <p:nvPr>
            <p:ph type="body" idx="1"/>
          </p:nvPr>
        </p:nvSpPr>
        <p:spPr>
          <a:xfrm>
            <a:off x="813400" y="1394950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35" name="Google Shape;135;g242be6be3f3_2_79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36" name="Google Shape;136;g242be6be3f3_2_79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" name="Google Shape;137;g242be6be3f3_2_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174" y="412474"/>
            <a:ext cx="572908" cy="6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42be6be3f3_2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42be6be3f3_2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42be6be3f3_2_79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1208175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242be6be3f3_2_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711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42be6be3f3_2_90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242be6be3f3_2_90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42be6be3f3_2_9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46" name="Google Shape;146;g242be6be3f3_2_90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">
  <p:cSld name="SECTION_HEADER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242be6be3f3_2_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42be6be3f3_2_96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g242be6be3f3_2_96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be6be3f3_2_96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52" name="Google Shape;152;g242be6be3f3_2_96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42be6be3f3_2_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3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42be6be3f3_2_102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g242be6be3f3_2_102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42be6be3f3_2_102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58" name="Google Shape;158;g242be6be3f3_2_102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42be6be3f3_2_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42be6be3f3_2_108"/>
          <p:cNvSpPr txBox="1">
            <a:spLocks noGrp="1"/>
          </p:cNvSpPr>
          <p:nvPr>
            <p:ph type="body" idx="1"/>
          </p:nvPr>
        </p:nvSpPr>
        <p:spPr>
          <a:xfrm>
            <a:off x="311700" y="1566850"/>
            <a:ext cx="85206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E8E8"/>
              </a:buClr>
              <a:buSzPts val="15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BAC633"/>
              </a:buClr>
              <a:buSzPts val="20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683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62" name="Google Shape;162;g242be6be3f3_2_108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42be6be3f3_2_108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64" name="Google Shape;164;g242be6be3f3_2_108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2be6be3f3_2_114"/>
          <p:cNvSpPr/>
          <p:nvPr/>
        </p:nvSpPr>
        <p:spPr>
          <a:xfrm>
            <a:off x="0" y="0"/>
            <a:ext cx="5490300" cy="4796700"/>
          </a:xfrm>
          <a:prstGeom prst="rect">
            <a:avLst/>
          </a:prstGeom>
          <a:solidFill>
            <a:srgbClr val="35B6B0"/>
          </a:solidFill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42be6be3f3_2_114"/>
          <p:cNvSpPr txBox="1">
            <a:spLocks noGrp="1"/>
          </p:cNvSpPr>
          <p:nvPr>
            <p:ph type="title"/>
          </p:nvPr>
        </p:nvSpPr>
        <p:spPr>
          <a:xfrm>
            <a:off x="526350" y="844625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g242be6be3f3_2_114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42be6be3f3_2_11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0" name="Google Shape;170;g242be6be3f3_2_114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2be6be3f3_2_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242be6be3f3_2_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4" name="Google Shape;174;g242be6be3f3_2_1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g242be6be3f3_2_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2be6be3f3_2_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42be6be3f3_2_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48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g242be6be3f3_2_1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2be6be3f3_2_125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8" name="Google Shape;178;g242be6be3f3_2_125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9" name="Google Shape;179;g242be6be3f3_2_125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42be6be3f3_2_1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2" name="Google Shape;182;g242be6be3f3_2_1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" name="Google Shape;183;g242be6be3f3_2_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2be6be3f3_2_1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g242be6be3f3_2_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2be6be3f3_2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42be6be3f3_2_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g242be6be3f3_2_1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1" name="Google Shape;191;g242be6be3f3_2_1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g242be6be3f3_2_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2be6be3f3_2_1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5" name="Google Shape;195;g242be6be3f3_2_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2be6be3f3_2_1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g242be6be3f3_2_1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g242be6be3f3_2_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2be6be3f3_2_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be3f3_2_151"/>
          <p:cNvSpPr txBox="1">
            <a:spLocks noGrp="1"/>
          </p:cNvSpPr>
          <p:nvPr>
            <p:ph type="title"/>
          </p:nvPr>
        </p:nvSpPr>
        <p:spPr>
          <a:xfrm>
            <a:off x="457200" y="376228"/>
            <a:ext cx="8229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242be6be3f3_2_151"/>
          <p:cNvSpPr txBox="1">
            <a:spLocks noGrp="1"/>
          </p:cNvSpPr>
          <p:nvPr>
            <p:ph type="body" idx="1"/>
          </p:nvPr>
        </p:nvSpPr>
        <p:spPr>
          <a:xfrm>
            <a:off x="183625" y="1481150"/>
            <a:ext cx="85032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500"/>
              <a:buFont typeface="Calibri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  <a:defRPr/>
            </a:lvl2pPr>
            <a:lvl3pPr marL="1371600" lvl="2" indent="-381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g242be6be3f3_2_1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g242be6be3f3_2_1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g242be6be3f3_2_151"/>
          <p:cNvSpPr txBox="1">
            <a:spLocks noGrp="1"/>
          </p:cNvSpPr>
          <p:nvPr>
            <p:ph type="sldNum" idx="12"/>
          </p:nvPr>
        </p:nvSpPr>
        <p:spPr>
          <a:xfrm>
            <a:off x="6871450" y="449343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208" name="Google Shape;208;g242be6be3f3_2_151" descr="C:\Users\Compii\Google Drive\uzvediba_lv\Prezentācijas\Master slide\footer-04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837003"/>
            <a:ext cx="6858003" cy="30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242be6be3f3_2_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42be6be3f3_2_158"/>
          <p:cNvSpPr txBox="1">
            <a:spLocks noGrp="1"/>
          </p:cNvSpPr>
          <p:nvPr>
            <p:ph type="title"/>
          </p:nvPr>
        </p:nvSpPr>
        <p:spPr>
          <a:xfrm>
            <a:off x="681671" y="786152"/>
            <a:ext cx="814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g242be6be3f3_2_158"/>
          <p:cNvSpPr txBox="1">
            <a:spLocks noGrp="1"/>
          </p:cNvSpPr>
          <p:nvPr>
            <p:ph type="body" idx="1"/>
          </p:nvPr>
        </p:nvSpPr>
        <p:spPr>
          <a:xfrm>
            <a:off x="364875" y="1552650"/>
            <a:ext cx="8467500" cy="3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1pPr>
            <a:lvl2pPr marL="914400" lvl="1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2pPr>
            <a:lvl3pPr marL="1371600" lvl="2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3pPr>
            <a:lvl4pPr marL="1828800" lvl="3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4pPr>
            <a:lvl5pPr marL="2286000" lvl="4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5pPr>
            <a:lvl6pPr marL="2743200" lvl="5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6pPr>
            <a:lvl7pPr marL="3200400" lvl="6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7pPr>
            <a:lvl8pPr marL="3657600" lvl="7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8pPr>
            <a:lvl9pPr marL="4114800" lvl="8" indent="-41275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g242be6be3f3_2_1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75" cy="3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214" name="Google Shape;214;g242be6be3f3_2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63"/>
            <a:ext cx="9324109" cy="9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42be6be3f3_2_158"/>
          <p:cNvSpPr/>
          <p:nvPr/>
        </p:nvSpPr>
        <p:spPr>
          <a:xfrm>
            <a:off x="2826328" y="4663350"/>
            <a:ext cx="3075709" cy="559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Projekts “Veselības veicināšana Jelgavā”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Nr. 9.2.4.2/16/I/085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42be6be3f3_7_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g242be6be3f3_7_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g242be6be3f3_7_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224" name="Google Shape;224;g242be6be3f3_7_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2be6be3f3_2_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42be6be3f3_2_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4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g242be6be3f3_2_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4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g242be6be3f3_2_1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2be6be3f3_7_9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42be6be3f3_7_9"/>
          <p:cNvSpPr/>
          <p:nvPr/>
        </p:nvSpPr>
        <p:spPr>
          <a:xfrm>
            <a:off x="-6100" y="-76200"/>
            <a:ext cx="9144000" cy="13653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42be6be3f3_7_9"/>
          <p:cNvSpPr txBox="1">
            <a:spLocks noGrp="1"/>
          </p:cNvSpPr>
          <p:nvPr>
            <p:ph type="title"/>
          </p:nvPr>
        </p:nvSpPr>
        <p:spPr>
          <a:xfrm>
            <a:off x="1052625" y="3688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29" name="Google Shape;229;g242be6be3f3_7_9"/>
          <p:cNvSpPr txBox="1">
            <a:spLocks noGrp="1"/>
          </p:cNvSpPr>
          <p:nvPr>
            <p:ph type="body" idx="1"/>
          </p:nvPr>
        </p:nvSpPr>
        <p:spPr>
          <a:xfrm>
            <a:off x="813400" y="1394950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30" name="Google Shape;230;g242be6be3f3_7_9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31" name="Google Shape;231;g242be6be3f3_7_9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2" name="Google Shape;232;g242be6be3f3_7_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174" y="412474"/>
            <a:ext cx="572908" cy="6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42be6be3f3_7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42be6be3f3_7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42be6be3f3_7_9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1208175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2be6be3f3_7_20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42be6be3f3_7_20"/>
          <p:cNvSpPr/>
          <p:nvPr/>
        </p:nvSpPr>
        <p:spPr>
          <a:xfrm>
            <a:off x="-6100" y="0"/>
            <a:ext cx="9144000" cy="8946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42be6be3f3_7_20"/>
          <p:cNvSpPr txBox="1">
            <a:spLocks noGrp="1"/>
          </p:cNvSpPr>
          <p:nvPr>
            <p:ph type="title"/>
          </p:nvPr>
        </p:nvSpPr>
        <p:spPr>
          <a:xfrm>
            <a:off x="921050" y="1176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40" name="Google Shape;240;g242be6be3f3_7_20"/>
          <p:cNvSpPr txBox="1">
            <a:spLocks noGrp="1"/>
          </p:cNvSpPr>
          <p:nvPr>
            <p:ph type="body" idx="1"/>
          </p:nvPr>
        </p:nvSpPr>
        <p:spPr>
          <a:xfrm>
            <a:off x="681825" y="1000225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41" name="Google Shape;241;g242be6be3f3_7_2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42" name="Google Shape;242;g242be6be3f3_7_20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3" name="Google Shape;243;g242be6be3f3_7_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872" y="274637"/>
            <a:ext cx="36350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42be6be3f3_7_20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813450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42be6be3f3_7_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711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42be6be3f3_7_31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g242be6be3f3_7_31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42be6be3f3_7_31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52" name="Google Shape;252;g242be6be3f3_7_31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">
  <p:cSld name="SECTION_HEADER_1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42be6be3f3_7_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42be6be3f3_7_37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g242be6be3f3_7_37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42be6be3f3_7_37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58" name="Google Shape;258;g242be6be3f3_7_37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242be6be3f3_7_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3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42be6be3f3_7_43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g242be6be3f3_7_43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42be6be3f3_7_43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64" name="Google Shape;264;g242be6be3f3_7_43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242be6be3f3_7_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42be6be3f3_7_49"/>
          <p:cNvSpPr txBox="1">
            <a:spLocks noGrp="1"/>
          </p:cNvSpPr>
          <p:nvPr>
            <p:ph type="body" idx="1"/>
          </p:nvPr>
        </p:nvSpPr>
        <p:spPr>
          <a:xfrm>
            <a:off x="311700" y="1566850"/>
            <a:ext cx="85206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E8E8"/>
              </a:buClr>
              <a:buSzPts val="15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BAC633"/>
              </a:buClr>
              <a:buSzPts val="20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683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68" name="Google Shape;268;g242be6be3f3_7_49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42be6be3f3_7_49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70" name="Google Shape;270;g242be6be3f3_7_49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2be6be3f3_7_55"/>
          <p:cNvSpPr/>
          <p:nvPr/>
        </p:nvSpPr>
        <p:spPr>
          <a:xfrm>
            <a:off x="0" y="0"/>
            <a:ext cx="5490300" cy="4796700"/>
          </a:xfrm>
          <a:prstGeom prst="rect">
            <a:avLst/>
          </a:prstGeom>
          <a:solidFill>
            <a:srgbClr val="35B6B0"/>
          </a:solidFill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42be6be3f3_7_55"/>
          <p:cNvSpPr txBox="1">
            <a:spLocks noGrp="1"/>
          </p:cNvSpPr>
          <p:nvPr>
            <p:ph type="title"/>
          </p:nvPr>
        </p:nvSpPr>
        <p:spPr>
          <a:xfrm>
            <a:off x="526350" y="844625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g242be6be3f3_7_55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42be6be3f3_7_55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76" name="Google Shape;276;g242be6be3f3_7_55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42be6be3f3_7_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242be6be3f3_7_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0" name="Google Shape;280;g242be6be3f3_7_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1" name="Google Shape;281;g242be6be3f3_7_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2be6be3f3_7_66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4" name="Google Shape;284;g242be6be3f3_7_66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85" name="Google Shape;285;g242be6be3f3_7_66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6" name="Google Shape;286;g242be6be3f3_7_66"/>
          <p:cNvSpPr txBox="1">
            <a:spLocks noGrp="1"/>
          </p:cNvSpPr>
          <p:nvPr>
            <p:ph type="body" idx="1"/>
          </p:nvPr>
        </p:nvSpPr>
        <p:spPr>
          <a:xfrm>
            <a:off x="311700" y="526300"/>
            <a:ext cx="8520600" cy="4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E8E8"/>
              </a:buClr>
              <a:buSzPts val="1300"/>
              <a:buFont typeface="Comfortaa Medium"/>
              <a:buChar char="●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BAC633"/>
              </a:buClr>
              <a:buSzPts val="1800"/>
              <a:buFont typeface="Comfortaa Medium"/>
              <a:buChar char="○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■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●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○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■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●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○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2000"/>
              <a:buFont typeface="Comfortaa Medium"/>
              <a:buChar char="■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42be6be3f3_7_7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9" name="Google Shape;289;g242be6be3f3_7_7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0" name="Google Shape;290;g242be6be3f3_7_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2be6be3f3_2_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42be6be3f3_2_2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2be6be3f3_7_7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g242be6be3f3_7_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42be6be3f3_7_7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42be6be3f3_7_7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7" name="Google Shape;297;g242be6be3f3_7_7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8" name="Google Shape;298;g242be6be3f3_7_7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g242be6be3f3_7_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2be6be3f3_7_8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02" name="Google Shape;302;g242be6be3f3_7_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42be6be3f3_7_8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5" name="Google Shape;305;g242be6be3f3_7_8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g242be6be3f3_7_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42be6be3f3_7_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42be6be3f3_7_93"/>
          <p:cNvSpPr txBox="1">
            <a:spLocks noGrp="1"/>
          </p:cNvSpPr>
          <p:nvPr>
            <p:ph type="title"/>
          </p:nvPr>
        </p:nvSpPr>
        <p:spPr>
          <a:xfrm>
            <a:off x="457200" y="376228"/>
            <a:ext cx="8229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g242be6be3f3_7_93"/>
          <p:cNvSpPr txBox="1">
            <a:spLocks noGrp="1"/>
          </p:cNvSpPr>
          <p:nvPr>
            <p:ph type="body" idx="1"/>
          </p:nvPr>
        </p:nvSpPr>
        <p:spPr>
          <a:xfrm>
            <a:off x="183625" y="1481150"/>
            <a:ext cx="85032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500"/>
              <a:buFont typeface="Calibri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  <a:defRPr/>
            </a:lvl2pPr>
            <a:lvl3pPr marL="1371600" lvl="2" indent="-381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g242be6be3f3_7_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g242be6be3f3_7_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g242be6be3f3_7_93"/>
          <p:cNvSpPr txBox="1">
            <a:spLocks noGrp="1"/>
          </p:cNvSpPr>
          <p:nvPr>
            <p:ph type="sldNum" idx="12"/>
          </p:nvPr>
        </p:nvSpPr>
        <p:spPr>
          <a:xfrm>
            <a:off x="6871450" y="449343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315" name="Google Shape;315;g242be6be3f3_7_93" descr="C:\Users\Compii\Google Drive\uzvediba_lv\Prezentācijas\Master slide\footer-04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837003"/>
            <a:ext cx="6858003" cy="30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242be6be3f3_7_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42be6be3f3_7_100"/>
          <p:cNvSpPr txBox="1">
            <a:spLocks noGrp="1"/>
          </p:cNvSpPr>
          <p:nvPr>
            <p:ph type="title"/>
          </p:nvPr>
        </p:nvSpPr>
        <p:spPr>
          <a:xfrm>
            <a:off x="681671" y="786152"/>
            <a:ext cx="814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g242be6be3f3_7_100"/>
          <p:cNvSpPr txBox="1">
            <a:spLocks noGrp="1"/>
          </p:cNvSpPr>
          <p:nvPr>
            <p:ph type="body" idx="1"/>
          </p:nvPr>
        </p:nvSpPr>
        <p:spPr>
          <a:xfrm>
            <a:off x="364875" y="1552650"/>
            <a:ext cx="8467500" cy="3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1pPr>
            <a:lvl2pPr marL="914400" lvl="1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2pPr>
            <a:lvl3pPr marL="1371600" lvl="2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3pPr>
            <a:lvl4pPr marL="1828800" lvl="3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4pPr>
            <a:lvl5pPr marL="2286000" lvl="4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5pPr>
            <a:lvl6pPr marL="2743200" lvl="5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6pPr>
            <a:lvl7pPr marL="3200400" lvl="6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7pPr>
            <a:lvl8pPr marL="3657600" lvl="7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8pPr>
            <a:lvl9pPr marL="4114800" lvl="8" indent="-41275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g242be6be3f3_7_10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75" cy="3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321" name="Google Shape;321;g242be6be3f3_7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63"/>
            <a:ext cx="9324109" cy="9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42be6be3f3_7_100"/>
          <p:cNvSpPr/>
          <p:nvPr/>
        </p:nvSpPr>
        <p:spPr>
          <a:xfrm>
            <a:off x="2826328" y="4663350"/>
            <a:ext cx="3075709" cy="559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Projekts “Veselības veicināšana Jelgavā”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Nr. 9.2.4.2/16/I/085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2be6be3f3_2_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g242be6be3f3_2_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g242be6be3f3_2_2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2be6be3f3_2_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920" cy="409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5" name="Google Shape;105;g242be6be3f3_2_27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2be6be3f3_2_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525" tIns="91525" rIns="91525" bIns="91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42be6be3f3_2_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g242be6be3f3_2_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0" name="Google Shape;110;g242be6be3f3_2_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120" cy="36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g242be6be3f3_2_3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2be6be3f3_2_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4" name="Google Shape;114;g242be6be3f3_2_3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2be6be3f3_2_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480" cy="196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>
            <a:r>
              <a:t>xx%</a:t>
            </a:r>
          </a:p>
        </p:txBody>
      </p:sp>
      <p:sp>
        <p:nvSpPr>
          <p:cNvPr id="117" name="Google Shape;117;g242be6be3f3_2_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480" cy="13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g242be6be3f3_2_39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2be6be3f3_2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g242be6be3f3_2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48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g242be6be3f3_2_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71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2be6be3f3_2_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g242be6be3f3_2_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242be6be3f3_2_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42be6be3f3_7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g242be6be3f3_7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g242be6be3f3_7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uzvediba.lv/" TargetMode="Externa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2be6be3f3_2_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491"/>
          </a:solidFill>
          <a:ln>
            <a:noFill/>
          </a:ln>
        </p:spPr>
        <p:txBody>
          <a:bodyPr spcFirstLastPara="1" wrap="square" lIns="74975" tIns="74975" rIns="74975" bIns="7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242be6be3f3_2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82700" y="2536790"/>
            <a:ext cx="1222920" cy="324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42be6be3f3_2_45"/>
          <p:cNvPicPr preferRelativeResize="0"/>
          <p:nvPr/>
        </p:nvPicPr>
        <p:blipFill rotWithShape="1">
          <a:blip r:embed="rId4">
            <a:alphaModFix amt="52000"/>
          </a:blip>
          <a:srcRect/>
          <a:stretch/>
        </p:blipFill>
        <p:spPr>
          <a:xfrm>
            <a:off x="1745859" y="1166568"/>
            <a:ext cx="2521961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42be6be3f3_2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53325" y="257176"/>
            <a:ext cx="1313950" cy="348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42be6be3f3_2_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5859" y="377054"/>
            <a:ext cx="1427161" cy="6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42be6be3f3_2_45"/>
          <p:cNvSpPr/>
          <p:nvPr/>
        </p:nvSpPr>
        <p:spPr>
          <a:xfrm>
            <a:off x="0" y="4289875"/>
            <a:ext cx="9154320" cy="8535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975" tIns="74975" rIns="74975" bIns="7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g242be6be3f3_2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79720"/>
            <a:ext cx="3713442" cy="1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42be6be3f3_2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500" y="4179720"/>
            <a:ext cx="3713442" cy="1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42be6be3f3_2_45"/>
          <p:cNvPicPr preferRelativeResize="0"/>
          <p:nvPr/>
        </p:nvPicPr>
        <p:blipFill rotWithShape="1">
          <a:blip r:embed="rId4">
            <a:alphaModFix/>
          </a:blip>
          <a:srcRect r="57692"/>
          <a:stretch/>
        </p:blipFill>
        <p:spPr>
          <a:xfrm>
            <a:off x="7573000" y="4179720"/>
            <a:ext cx="1571000" cy="19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42be6be3f3_2_45"/>
          <p:cNvPicPr preferRelativeResize="0"/>
          <p:nvPr/>
        </p:nvPicPr>
        <p:blipFill rotWithShape="1">
          <a:blip r:embed="rId6">
            <a:alphaModFix/>
          </a:blip>
          <a:srcRect l="23219" r="40294"/>
          <a:stretch/>
        </p:blipFill>
        <p:spPr>
          <a:xfrm>
            <a:off x="4267170" y="4426688"/>
            <a:ext cx="1384502" cy="5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42be6be3f3_2_45"/>
          <p:cNvSpPr txBox="1"/>
          <p:nvPr/>
        </p:nvSpPr>
        <p:spPr>
          <a:xfrm>
            <a:off x="804690" y="4421021"/>
            <a:ext cx="3462480" cy="59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lv-LV" sz="900" b="0" i="0" u="none" strike="noStrike" cap="none">
                <a:solidFill>
                  <a:srgbClr val="166B6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Pasākumu finansē no ESF un Latvijas valsts budžeta līdzekļiem projekta </a:t>
            </a:r>
            <a:r>
              <a:rPr lang="lv-LV" sz="900" b="0" i="1" u="none" strike="noStrike" cap="none">
                <a:solidFill>
                  <a:srgbClr val="166B6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lv-LV" sz="900" b="0" i="0" u="none" strike="noStrike" cap="none">
                <a:solidFill>
                  <a:srgbClr val="166B6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Nr. 9.2.2.2./16/I/001 „Sociālo pakalpojumu atbalsta sistēmas pilnveide” ietvaros.</a:t>
            </a:r>
            <a:endParaRPr sz="900" b="0" i="0" u="none" strike="noStrike" cap="none">
              <a:solidFill>
                <a:srgbClr val="166B6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38" name="Google Shape;338;g242be6be3f3_2_45"/>
          <p:cNvSpPr txBox="1"/>
          <p:nvPr/>
        </p:nvSpPr>
        <p:spPr>
          <a:xfrm>
            <a:off x="4533160" y="846523"/>
            <a:ext cx="3100800" cy="50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lv-LV" sz="1100" b="0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Rīko </a:t>
            </a:r>
            <a:br>
              <a:rPr lang="lv-LV" sz="1100" b="0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lv-LV" sz="1100" b="0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"Latvijas Autisma apvienība" </a:t>
            </a:r>
            <a:endParaRPr sz="1100" b="0" i="0" u="none" strike="noStrike" cap="none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9" name="Google Shape;339;g242be6be3f3_2_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714" y="1681749"/>
            <a:ext cx="43223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42be6be3f3_2_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77700" y="3084673"/>
            <a:ext cx="556260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242be6be3f3_2_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59496" y="4409131"/>
            <a:ext cx="2625864" cy="58711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42be6be3f3_2_45"/>
          <p:cNvSpPr txBox="1"/>
          <p:nvPr/>
        </p:nvSpPr>
        <p:spPr>
          <a:xfrm>
            <a:off x="1005940" y="1682025"/>
            <a:ext cx="7880100" cy="9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lv-LV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“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Sensorās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grūtības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b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Paaugstināts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redzes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jutīgums</a:t>
            </a:r>
            <a:r>
              <a:rPr lang="lv-LV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"</a:t>
            </a:r>
            <a:endParaRPr sz="3400" b="1" i="0" u="none" strike="noStrike" cap="none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3" name="Google Shape;343;g242be6be3f3_2_45"/>
          <p:cNvSpPr txBox="1"/>
          <p:nvPr/>
        </p:nvSpPr>
        <p:spPr>
          <a:xfrm>
            <a:off x="1641719" y="1335081"/>
            <a:ext cx="7092480" cy="36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lv-LV" sz="14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SPECIALIZĒTĀ ATBALSTA GRUPA</a:t>
            </a:r>
            <a:endParaRPr sz="1600" b="1" i="0" u="none" strike="noStrike" cap="none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4" name="Google Shape;344;g242be6be3f3_2_45"/>
          <p:cNvSpPr txBox="1"/>
          <p:nvPr/>
        </p:nvSpPr>
        <p:spPr>
          <a:xfrm>
            <a:off x="3056620" y="3249072"/>
            <a:ext cx="4827120" cy="63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lv-LV" sz="13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Vadīs: </a:t>
            </a:r>
            <a:r>
              <a:rPr lang="lv-LV" sz="13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pedagoģe, biedrības </a:t>
            </a:r>
            <a:br>
              <a:rPr lang="lv-LV" sz="13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lv-LV" sz="13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Latvijas Autisma apvienība vaditāja </a:t>
            </a:r>
            <a:r>
              <a:rPr lang="lv-LV" sz="16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Līga Bērziņa</a:t>
            </a:r>
            <a:endParaRPr sz="16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5" name="Google Shape;345;g242be6be3f3_2_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1321" y="3913536"/>
            <a:ext cx="556260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42be6be3f3_2_45"/>
          <p:cNvPicPr preferRelativeResize="0"/>
          <p:nvPr/>
        </p:nvPicPr>
        <p:blipFill rotWithShape="1">
          <a:blip r:embed="rId10">
            <a:alphaModFix/>
          </a:blip>
          <a:srcRect l="10605" r="21712"/>
          <a:stretch/>
        </p:blipFill>
        <p:spPr>
          <a:xfrm>
            <a:off x="1641720" y="2747532"/>
            <a:ext cx="1313520" cy="1294560"/>
          </a:xfrm>
          <a:prstGeom prst="ellipse">
            <a:avLst/>
          </a:prstGeom>
          <a:noFill/>
          <a:ln>
            <a:noFill/>
          </a:ln>
          <a:effectLst>
            <a:outerShdw blurRad="4000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10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293298" y="362309"/>
            <a:ext cx="8350370" cy="396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Grūtības koncentrēties uz konkrētiem vizuāliem uzdevumiem vai darbībām, </a:t>
            </a:r>
            <a:br>
              <a:rPr lang="en-US" sz="1330" dirty="0">
                <a:latin typeface="Comfortaa" panose="00000500000000000000" pitchFamily="2" charset="0"/>
              </a:rPr>
            </a:br>
            <a:r>
              <a:rPr lang="lv-LV" sz="1330" dirty="0">
                <a:latin typeface="Comfortaa" panose="00000500000000000000" pitchFamily="2" charset="0"/>
              </a:rPr>
              <a:t>jo ​​ir jūtība pret apkārtējiem vizuālajiem traucējumiem.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Spēcīga reakcija uz vizuāliem stimuliem, kas saistīti ar īpašām bailēm vai fobijām, piemēram, uz kukaiņiem vai noteiktiem dzīvniekiem.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Paaugstināta uzmanība sīkām detaļām savā vizuālajā vidē.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Jutība pret vizuāliem stimuliem, piemēram, straujām kustībām vai ātrām pārejām.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Spēcīga reakcija uz vizuāli intensīviem medijiem, piemēram, videospēlēm vai filmām </a:t>
            </a:r>
            <a:br>
              <a:rPr lang="en-US" sz="1330" dirty="0">
                <a:latin typeface="Comfortaa" panose="00000500000000000000" pitchFamily="2" charset="0"/>
              </a:rPr>
            </a:br>
            <a:r>
              <a:rPr lang="lv-LV" sz="1330" dirty="0">
                <a:latin typeface="Comfortaa" panose="00000500000000000000" pitchFamily="2" charset="0"/>
              </a:rPr>
              <a:t>ar straujām ainu maiņām vai intensīviem vizuāliem efektiem.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Spilgtas, neona vai dienasgaismas krāsas šķiet nomācošas.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Grūtības ar vizuālo izsekošanu, piemēram, sekošana kustīgam objektam </a:t>
            </a:r>
            <a:br>
              <a:rPr lang="en-US" sz="1330" dirty="0">
                <a:latin typeface="Comfortaa" panose="00000500000000000000" pitchFamily="2" charset="0"/>
              </a:rPr>
            </a:br>
            <a:r>
              <a:rPr lang="lv-LV" sz="1330" dirty="0">
                <a:latin typeface="Comfortaa" panose="00000500000000000000" pitchFamily="2" charset="0"/>
              </a:rPr>
              <a:t>vai vārdu izsekošana lapā.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Spēcīga reakcija uz vizuāli haotiskiem attēliem vai ainām, piemēram, </a:t>
            </a:r>
            <a:br>
              <a:rPr lang="en-US" sz="1330" dirty="0">
                <a:latin typeface="Comfortaa" panose="00000500000000000000" pitchFamily="2" charset="0"/>
              </a:rPr>
            </a:br>
            <a:r>
              <a:rPr lang="lv-LV" sz="1330" dirty="0">
                <a:latin typeface="Comfortaa" panose="00000500000000000000" pitchFamily="2" charset="0"/>
              </a:rPr>
              <a:t>pārpildītu veikalu vai vaikalu.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Perifērā redze ir jutīga pret vizuāliem stimuliem, kas liek viņiem viegli novērst uzmanību 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Parāda diskomfortu vai izvairīšanos no vizuāli stimulējošām darbībām, piemēram, mīklām vai haotiskiem  mākslas darbiem.</a:t>
            </a:r>
          </a:p>
          <a:p>
            <a:pPr marL="457200" indent="-323850">
              <a:lnSpc>
                <a:spcPct val="90000"/>
              </a:lnSpc>
              <a:spcBef>
                <a:spcPts val="6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330" dirty="0">
                <a:latin typeface="Comfortaa" panose="00000500000000000000" pitchFamily="2" charset="0"/>
              </a:rPr>
              <a:t>Jutība pret vizuāliem stimuliem, kas saistīti ar noteiktām tekstūrām, </a:t>
            </a:r>
            <a:br>
              <a:rPr lang="en-US" sz="1330" dirty="0">
                <a:latin typeface="Comfortaa" panose="00000500000000000000" pitchFamily="2" charset="0"/>
              </a:rPr>
            </a:br>
            <a:r>
              <a:rPr lang="lv-LV" sz="1330" dirty="0">
                <a:latin typeface="Comfortaa" panose="00000500000000000000" pitchFamily="2" charset="0"/>
              </a:rPr>
              <a:t>piemēram, noteiktu audumu vai virsmu izskatu.</a:t>
            </a:r>
          </a:p>
        </p:txBody>
      </p:sp>
    </p:spTree>
    <p:extLst>
      <p:ext uri="{BB962C8B-B14F-4D97-AF65-F5344CB8AC3E}">
        <p14:creationId xmlns:p14="http://schemas.microsoft.com/office/powerpoint/2010/main" val="225150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11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293298" y="362309"/>
            <a:ext cx="8350370" cy="414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Spēcīga reakcija uz vizuāli intensīvām vai strauji mainīgām reklāmām vai izkārtnēm.</a:t>
            </a:r>
          </a:p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Grūtības nodalīt neatbilstošu vizuālo informāciju, kas izraisa sensoro pārslodzi vai uzmanības novēršanu.</a:t>
            </a:r>
          </a:p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Jutība pret vizuāliem stimuliem, kas saistīti ar īpašām fobijām vai bažām, piemēram, kukaiņiem vai medicīnas iekārtām.</a:t>
            </a:r>
          </a:p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Jutība pret specifiskiem vizuāliem stimuliem, kas saistīti ar maņu jutīgumu, piemēram, noteiktām tekstūrām vai atstarojošām virsmām.</a:t>
            </a:r>
          </a:p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Spēcīgi reaģē uz vizuāli intensīvām vai strauji mainīgām ainām filmās vai televīzijas pārraidēs.</a:t>
            </a:r>
          </a:p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Jutība pret vizuāliem stimuliem, kas saistīti ar konkrētām tekstūrām, piemēram, raupjām vai bedrainām virsmām.</a:t>
            </a:r>
          </a:p>
          <a:p>
            <a:pPr marL="457200" indent="-323850">
              <a:lnSpc>
                <a:spcPct val="90000"/>
              </a:lnSpc>
              <a:spcBef>
                <a:spcPts val="7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Jutība pret īpašiem vizuāliem stimuliem, kas saistīti ar maņu jutīgumu, piemēram, mirgojošām dienasgaismas spuldzēm vai kustīgiem griestu ventilatoriem.</a:t>
            </a:r>
          </a:p>
        </p:txBody>
      </p:sp>
    </p:spTree>
    <p:extLst>
      <p:ext uri="{BB962C8B-B14F-4D97-AF65-F5344CB8AC3E}">
        <p14:creationId xmlns:p14="http://schemas.microsoft.com/office/powerpoint/2010/main" val="159467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12</a:t>
            </a:fld>
            <a:endParaRPr lang="lv-LV"/>
          </a:p>
        </p:txBody>
      </p:sp>
      <p:pic>
        <p:nvPicPr>
          <p:cNvPr id="2" name="Google Shape;217;p34" descr="Assorted Colored Chalks on Wood Surface">
            <a:extLst>
              <a:ext uri="{FF2B5EF4-FFF2-40B4-BE49-F238E27FC236}">
                <a16:creationId xmlns:a16="http://schemas.microsoft.com/office/drawing/2014/main" id="{7B555551-C632-2606-A8C3-266AE7CAB7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830" r="28935" b="5926"/>
          <a:stretch/>
        </p:blipFill>
        <p:spPr>
          <a:xfrm>
            <a:off x="6343925" y="17253"/>
            <a:ext cx="2800074" cy="470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8;p34" descr="Woman Holding Six Polished Stones">
            <a:extLst>
              <a:ext uri="{FF2B5EF4-FFF2-40B4-BE49-F238E27FC236}">
                <a16:creationId xmlns:a16="http://schemas.microsoft.com/office/drawing/2014/main" id="{8F2819F9-BA30-F4FB-35AC-CD8864D17B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079" t="5930" r="29274" b="-5930"/>
          <a:stretch/>
        </p:blipFill>
        <p:spPr>
          <a:xfrm>
            <a:off x="3276600" y="17253"/>
            <a:ext cx="3047999" cy="500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9;p34" descr="Used Pens on White Surface">
            <a:extLst>
              <a:ext uri="{FF2B5EF4-FFF2-40B4-BE49-F238E27FC236}">
                <a16:creationId xmlns:a16="http://schemas.microsoft.com/office/drawing/2014/main" id="{33D73956-BCBD-3F94-EEA4-6C3C955F65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461" r="6670" b="5926"/>
          <a:stretch/>
        </p:blipFill>
        <p:spPr>
          <a:xfrm>
            <a:off x="0" y="17253"/>
            <a:ext cx="3276600" cy="4706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252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13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603849" y="1207697"/>
            <a:ext cx="3762375" cy="329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3350">
              <a:spcBef>
                <a:spcPts val="700"/>
              </a:spcBef>
              <a:buClr>
                <a:srgbClr val="53B0B5"/>
              </a:buClr>
              <a:buSzPts val="1500"/>
            </a:pPr>
            <a:r>
              <a:rPr lang="lv-LV" sz="2000" dirty="0">
                <a:latin typeface="Comfortaa" panose="00000500000000000000" pitchFamily="2" charset="0"/>
              </a:rPr>
              <a:t>Vieglāk un patīkamāk </a:t>
            </a:r>
            <a:br>
              <a:rPr lang="en-US" sz="2000" dirty="0">
                <a:latin typeface="Comfortaa" panose="00000500000000000000" pitchFamily="2" charset="0"/>
              </a:rPr>
            </a:br>
            <a:r>
              <a:rPr lang="lv-LV" sz="2000" dirty="0">
                <a:latin typeface="Comfortaa" panose="00000500000000000000" pitchFamily="2" charset="0"/>
              </a:rPr>
              <a:t>ir raudzīties </a:t>
            </a:r>
            <a:br>
              <a:rPr lang="lv-LV" sz="2000" dirty="0">
                <a:latin typeface="Comfortaa" panose="00000500000000000000" pitchFamily="2" charset="0"/>
              </a:rPr>
            </a:br>
            <a:r>
              <a:rPr lang="lv-LV" sz="2000" dirty="0">
                <a:latin typeface="Comfortaa" panose="00000500000000000000" pitchFamily="2" charset="0"/>
              </a:rPr>
              <a:t>uz detaļām, nevis </a:t>
            </a:r>
            <a:br>
              <a:rPr lang="en-US" sz="2000" dirty="0">
                <a:latin typeface="Comfortaa" panose="00000500000000000000" pitchFamily="2" charset="0"/>
              </a:rPr>
            </a:br>
            <a:r>
              <a:rPr lang="lv-LV" sz="2000" dirty="0">
                <a:latin typeface="Comfortaa" panose="00000500000000000000" pitchFamily="2" charset="0"/>
              </a:rPr>
              <a:t>uz kopainu.</a:t>
            </a:r>
          </a:p>
          <a:p>
            <a:pPr marL="133350">
              <a:spcBef>
                <a:spcPts val="700"/>
              </a:spcBef>
              <a:buClr>
                <a:srgbClr val="53B0B5"/>
              </a:buClr>
              <a:buSzPts val="1500"/>
            </a:pPr>
            <a:endParaRPr lang="lv-LV" sz="2000" dirty="0">
              <a:latin typeface="Comforta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33350-F591-888D-F9C1-7BFDFC97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24" y="104595"/>
            <a:ext cx="4520609" cy="42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9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14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345057" y="1224951"/>
            <a:ext cx="5003320" cy="327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2000" dirty="0">
                <a:latin typeface="Comfortaa" panose="00000500000000000000" pitchFamily="2" charset="0"/>
              </a:rPr>
              <a:t>Izkropļota redzes uztvere: spilgta, spoža gaisma var radīt sajūtu, ka priekšmeti lēkā apkārt;</a:t>
            </a:r>
          </a:p>
          <a:p>
            <a:pPr marL="457200" indent="-323850"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2000" dirty="0">
                <a:latin typeface="Comfortaa" panose="00000500000000000000" pitchFamily="2" charset="0"/>
              </a:rPr>
              <a:t>Tēli var būt fragmentēti;</a:t>
            </a:r>
          </a:p>
          <a:p>
            <a:pPr marL="133350">
              <a:spcBef>
                <a:spcPts val="1200"/>
              </a:spcBef>
              <a:buClr>
                <a:srgbClr val="53B0B5"/>
              </a:buClr>
              <a:buSzPts val="1500"/>
            </a:pPr>
            <a:endParaRPr lang="lv-LV" sz="2000" dirty="0">
              <a:latin typeface="Comfortaa" panose="00000500000000000000" pitchFamily="2" charset="0"/>
            </a:endParaRPr>
          </a:p>
        </p:txBody>
      </p:sp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2630F9F9-DAFF-8F70-AFCA-A855B41A1EB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795123" y="817352"/>
            <a:ext cx="2665084" cy="3685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9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42be6be3f3_7_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3200" dirty="0"/>
              <a:t>Spilgti un kustīgi objekti</a:t>
            </a:r>
            <a:endParaRPr sz="3200" dirty="0"/>
          </a:p>
        </p:txBody>
      </p:sp>
      <p:sp>
        <p:nvSpPr>
          <p:cNvPr id="368" name="Google Shape;368;g242be6be3f3_7_107"/>
          <p:cNvSpPr txBox="1">
            <a:spLocks noGrp="1"/>
          </p:cNvSpPr>
          <p:nvPr>
            <p:ph type="body" idx="1"/>
          </p:nvPr>
        </p:nvSpPr>
        <p:spPr>
          <a:xfrm>
            <a:off x="606366" y="1587260"/>
            <a:ext cx="3795623" cy="157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2000" dirty="0"/>
              <a:t>Ir bērni, kuri var būt apsēsti ar spilgtiem </a:t>
            </a:r>
            <a:br>
              <a:rPr lang="en-US" sz="2000" dirty="0"/>
            </a:br>
            <a:r>
              <a:rPr lang="lv-LV" sz="2000" dirty="0"/>
              <a:t>un kustīgiem objektiem</a:t>
            </a:r>
          </a:p>
          <a:p>
            <a:pPr marL="133350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</a:pPr>
            <a:endParaRPr lang="lv-LV" sz="2000" dirty="0"/>
          </a:p>
        </p:txBody>
      </p:sp>
      <p:sp>
        <p:nvSpPr>
          <p:cNvPr id="367" name="Google Shape;367;g242be6be3f3_7_10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E79A3-52D4-3390-481C-5CA1F3EAF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9550" y="941525"/>
            <a:ext cx="2946703" cy="2946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BD1C5-6F5A-0C8D-132C-8DEAEF9C3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376" y="2443879"/>
            <a:ext cx="2306013" cy="2306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545BF-32CE-D518-FA02-120F1A5D7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32" y="1587260"/>
            <a:ext cx="1243283" cy="1243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82F279-85D4-8522-527C-4B4CB7A80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47" y="2660692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2be6be3f3_0_0"/>
          <p:cNvSpPr txBox="1">
            <a:spLocks noGrp="1"/>
          </p:cNvSpPr>
          <p:nvPr>
            <p:ph type="title"/>
          </p:nvPr>
        </p:nvSpPr>
        <p:spPr>
          <a:xfrm>
            <a:off x="921050" y="180975"/>
            <a:ext cx="7779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Kontrastani teksti</a:t>
            </a:r>
            <a:endParaRPr sz="2800" dirty="0"/>
          </a:p>
        </p:txBody>
      </p:sp>
      <p:sp>
        <p:nvSpPr>
          <p:cNvPr id="374" name="Google Shape;374;g242be6be3f3_0_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16</a:t>
            </a:fld>
            <a:endParaRPr/>
          </a:p>
        </p:txBody>
      </p:sp>
      <p:sp>
        <p:nvSpPr>
          <p:cNvPr id="375" name="Google Shape;375;g242be6be3f3_0_0"/>
          <p:cNvSpPr txBox="1">
            <a:spLocks noGrp="1"/>
          </p:cNvSpPr>
          <p:nvPr>
            <p:ph type="body" idx="1"/>
          </p:nvPr>
        </p:nvSpPr>
        <p:spPr>
          <a:xfrm>
            <a:off x="432525" y="1098850"/>
            <a:ext cx="2880018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Grāmatu lasīšana var sagādāt galvassāpes</a:t>
            </a:r>
          </a:p>
        </p:txBody>
      </p:sp>
      <p:pic>
        <p:nvPicPr>
          <p:cNvPr id="3" name="Picture 4" descr="20 Short Novels To Stay Up All Night Reading ‹ Literary Hub">
            <a:extLst>
              <a:ext uri="{FF2B5EF4-FFF2-40B4-BE49-F238E27FC236}">
                <a16:creationId xmlns:a16="http://schemas.microsoft.com/office/drawing/2014/main" id="{D7C62D0D-6E5C-2221-F5FA-880DB76B9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1"/>
          <a:stretch/>
        </p:blipFill>
        <p:spPr bwMode="auto">
          <a:xfrm>
            <a:off x="135092" y="2394069"/>
            <a:ext cx="6408683" cy="22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7 Benefits of Reading Every Night - New Jersey Digest Magazine">
            <a:extLst>
              <a:ext uri="{FF2B5EF4-FFF2-40B4-BE49-F238E27FC236}">
                <a16:creationId xmlns:a16="http://schemas.microsoft.com/office/drawing/2014/main" id="{8FBA777C-B017-20FE-1481-30EF95417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70" y="892355"/>
            <a:ext cx="3619738" cy="24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2be6be3f3_0_6"/>
          <p:cNvSpPr txBox="1">
            <a:spLocks noGrp="1"/>
          </p:cNvSpPr>
          <p:nvPr>
            <p:ph type="title"/>
          </p:nvPr>
        </p:nvSpPr>
        <p:spPr>
          <a:xfrm>
            <a:off x="1052625" y="172529"/>
            <a:ext cx="7407583" cy="92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Viņi var meklēt veidus, </a:t>
            </a:r>
            <a:br>
              <a:rPr lang="en-US" sz="2800" dirty="0"/>
            </a:br>
            <a:r>
              <a:rPr lang="lv-LV" sz="2800" dirty="0"/>
              <a:t>kā norobežot vizuālos stimulus</a:t>
            </a:r>
            <a:endParaRPr sz="2800" dirty="0"/>
          </a:p>
        </p:txBody>
      </p:sp>
      <p:sp>
        <p:nvSpPr>
          <p:cNvPr id="382" name="Google Shape;382;g242be6be3f3_0_6"/>
          <p:cNvSpPr txBox="1">
            <a:spLocks noGrp="1"/>
          </p:cNvSpPr>
          <p:nvPr>
            <p:ph type="body" idx="1"/>
          </p:nvPr>
        </p:nvSpPr>
        <p:spPr>
          <a:xfrm>
            <a:off x="672860" y="1682424"/>
            <a:ext cx="3899140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Uzstāt uz saulesbrillēm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Kapucēm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Viņi var bieži berzēt acis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Likt matus priekšā acīm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Uzstāt uz cepurēm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Sēdēšana zem galda, skapīšos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endParaRPr lang="lv-LV" sz="1800" dirty="0"/>
          </a:p>
        </p:txBody>
      </p:sp>
      <p:sp>
        <p:nvSpPr>
          <p:cNvPr id="381" name="Google Shape;381;g242be6be3f3_0_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17</a:t>
            </a:fld>
            <a:endParaRPr/>
          </a:p>
        </p:txBody>
      </p:sp>
      <p:pic>
        <p:nvPicPr>
          <p:cNvPr id="4" name="Picture 8" descr="Surprised Teen Pucker Image">
            <a:extLst>
              <a:ext uri="{FF2B5EF4-FFF2-40B4-BE49-F238E27FC236}">
                <a16:creationId xmlns:a16="http://schemas.microsoft.com/office/drawing/2014/main" id="{4F8822DD-7642-6960-B983-4C72347A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86" y="172529"/>
            <a:ext cx="18478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ne in three young people have mental health troubles, survey finds |  Mental health | The Guardian">
            <a:extLst>
              <a:ext uri="{FF2B5EF4-FFF2-40B4-BE49-F238E27FC236}">
                <a16:creationId xmlns:a16="http://schemas.microsoft.com/office/drawing/2014/main" id="{5CE429FB-638B-45CF-BE58-D1C5878D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11" y="263059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avalier Sunglasses – Two Blind Brothers">
            <a:extLst>
              <a:ext uri="{FF2B5EF4-FFF2-40B4-BE49-F238E27FC236}">
                <a16:creationId xmlns:a16="http://schemas.microsoft.com/office/drawing/2014/main" id="{AE1DF520-6BA5-27D7-CC35-9EDCB5A4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36" y="230674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42be6be3f3_0_55"/>
          <p:cNvSpPr txBox="1">
            <a:spLocks noGrp="1"/>
          </p:cNvSpPr>
          <p:nvPr>
            <p:ph type="title"/>
          </p:nvPr>
        </p:nvSpPr>
        <p:spPr>
          <a:xfrm>
            <a:off x="921050" y="180975"/>
            <a:ext cx="7779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Lampas</a:t>
            </a:r>
            <a:endParaRPr sz="2800" dirty="0"/>
          </a:p>
        </p:txBody>
      </p:sp>
      <p:sp>
        <p:nvSpPr>
          <p:cNvPr id="457" name="Google Shape;457;g242be6be3f3_0_55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29CC4-6AE6-3DF4-0FB7-6D90C971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316" y="905531"/>
            <a:ext cx="3512164" cy="3192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EE414-4710-F9EF-A924-A18E597F4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53" y="920151"/>
            <a:ext cx="4014394" cy="3168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5ED7E7-2A42-F585-1CC2-68EEA9B7B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055" y="2145102"/>
            <a:ext cx="3512164" cy="2604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42be6be3f3_0_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Atspīdumi</a:t>
            </a:r>
            <a:endParaRPr sz="2800" dirty="0"/>
          </a:p>
        </p:txBody>
      </p:sp>
      <p:sp>
        <p:nvSpPr>
          <p:cNvPr id="457" name="Google Shape;457;g242be6be3f3_0_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19</a:t>
            </a:fld>
            <a:endParaRPr/>
          </a:p>
        </p:txBody>
      </p:sp>
      <p:pic>
        <p:nvPicPr>
          <p:cNvPr id="2" name="Picture 2" descr="Reflection Reflections Reflective Floor High Resolution Stock Photography  and Images - Alamy">
            <a:extLst>
              <a:ext uri="{FF2B5EF4-FFF2-40B4-BE49-F238E27FC236}">
                <a16:creationId xmlns:a16="http://schemas.microsoft.com/office/drawing/2014/main" id="{5BE00389-625D-BCFE-E3F6-FE953088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32" y="655175"/>
            <a:ext cx="2799975" cy="21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indows and reflective floor in empty modern apartment - BLEF13239 - Camilo  Morales/Westend61">
            <a:extLst>
              <a:ext uri="{FF2B5EF4-FFF2-40B4-BE49-F238E27FC236}">
                <a16:creationId xmlns:a16="http://schemas.microsoft.com/office/drawing/2014/main" id="{667B2CE3-6291-D35B-7CA1-3807B543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31" y="2886636"/>
            <a:ext cx="2799975" cy="186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69FB70-A9A8-1408-9EDD-0F081797A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24" y="1966823"/>
            <a:ext cx="3443585" cy="2731652"/>
          </a:xfrm>
          <a:prstGeom prst="rect">
            <a:avLst/>
          </a:prstGeom>
        </p:spPr>
      </p:pic>
      <p:pic>
        <p:nvPicPr>
          <p:cNvPr id="8" name="Google Shape;347;p49" descr="Multicolored Sequin Lot">
            <a:extLst>
              <a:ext uri="{FF2B5EF4-FFF2-40B4-BE49-F238E27FC236}">
                <a16:creationId xmlns:a16="http://schemas.microsoft.com/office/drawing/2014/main" id="{5F859993-16A3-4E73-64E0-7B66C00A74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882" r="13725"/>
          <a:stretch/>
        </p:blipFill>
        <p:spPr>
          <a:xfrm rot="10800000" flipV="1">
            <a:off x="6240506" y="22126"/>
            <a:ext cx="2799975" cy="4727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588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EF460F-52A8-CC1A-E3A7-D85F8D5F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Kurš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pareizais</a:t>
            </a:r>
            <a:r>
              <a:rPr lang="en-US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CF1C18-E6A7-B3CD-7399-F7DEB113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3110" y="3743864"/>
            <a:ext cx="2104846" cy="735974"/>
          </a:xfrm>
        </p:spPr>
        <p:txBody>
          <a:bodyPr/>
          <a:lstStyle/>
          <a:p>
            <a:pPr marL="152400" indent="0">
              <a:buNone/>
            </a:pPr>
            <a:r>
              <a:rPr lang="en-US" sz="1100" dirty="0"/>
              <a:t>https://themindsjournal.com/what-level-is-your-ocd-mind-game/</a:t>
            </a:r>
          </a:p>
          <a:p>
            <a:pPr marL="152400" indent="0">
              <a:buNone/>
            </a:pPr>
            <a:endParaRPr lang="en-US" sz="1100" dirty="0"/>
          </a:p>
        </p:txBody>
      </p:sp>
      <p:sp>
        <p:nvSpPr>
          <p:cNvPr id="367" name="Google Shape;367;g242be6be3f3_7_10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E2457-B206-543F-E291-05F9B3B32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09"/>
          <a:stretch/>
        </p:blipFill>
        <p:spPr>
          <a:xfrm>
            <a:off x="921050" y="950496"/>
            <a:ext cx="5655562" cy="379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42be6be3f3_0_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Raibi raksti</a:t>
            </a:r>
            <a:endParaRPr sz="2800" dirty="0"/>
          </a:p>
        </p:txBody>
      </p:sp>
      <p:sp>
        <p:nvSpPr>
          <p:cNvPr id="457" name="Google Shape;457;g242be6be3f3_0_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23D6B-8007-C762-F2A5-F4AB0C09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8" y="-148094"/>
            <a:ext cx="2305050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6D1D9F-C204-35AC-9929-5629A3B97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97" y="1303316"/>
            <a:ext cx="2504817" cy="3481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A82C20-2658-9444-1973-9BE56326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6" y="1302415"/>
            <a:ext cx="27146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60CA5-0271-5BC7-0E86-C0DC9CF1A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57" r="15921"/>
          <a:stretch/>
        </p:blipFill>
        <p:spPr>
          <a:xfrm>
            <a:off x="5133271" y="1302415"/>
            <a:ext cx="1793903" cy="3182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E1E32-3444-E852-C628-26756C6BC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796" y="2447324"/>
            <a:ext cx="2081734" cy="22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79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8097-A152-EFB1-2B65-089DADFA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Spilgtas</a:t>
            </a:r>
            <a:r>
              <a:rPr lang="en-US" dirty="0"/>
              <a:t> </a:t>
            </a:r>
            <a:r>
              <a:rPr lang="en-US" dirty="0" err="1"/>
              <a:t>krāsas</a:t>
            </a:r>
            <a:r>
              <a:rPr lang="en-US" dirty="0"/>
              <a:t> un </a:t>
            </a:r>
            <a:r>
              <a:rPr lang="en-US" dirty="0" err="1"/>
              <a:t>laukumi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F72C1-7F70-D40C-011A-41A45F736A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21</a:t>
            </a:fld>
            <a:endParaRPr lang="lv-LV"/>
          </a:p>
        </p:txBody>
      </p:sp>
      <p:pic>
        <p:nvPicPr>
          <p:cNvPr id="5" name="Google Shape;354;p50" descr="AttÄlu rezultÄti vaicÄjumam âbright colorsâ">
            <a:extLst>
              <a:ext uri="{FF2B5EF4-FFF2-40B4-BE49-F238E27FC236}">
                <a16:creationId xmlns:a16="http://schemas.microsoft.com/office/drawing/2014/main" id="{B8744836-A0FB-572C-C115-111D42ED07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2301" b="6740"/>
          <a:stretch/>
        </p:blipFill>
        <p:spPr>
          <a:xfrm>
            <a:off x="0" y="1211764"/>
            <a:ext cx="9144000" cy="3931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59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42be6be3f3_22_0"/>
          <p:cNvSpPr txBox="1">
            <a:spLocks noGrp="1"/>
          </p:cNvSpPr>
          <p:nvPr>
            <p:ph type="title"/>
          </p:nvPr>
        </p:nvSpPr>
        <p:spPr>
          <a:xfrm>
            <a:off x="1052625" y="586595"/>
            <a:ext cx="7779900" cy="77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/>
              <a:t>Tendence ievērot detaļas</a:t>
            </a:r>
            <a:br>
              <a:rPr lang="lv-LV"/>
            </a:br>
            <a:endParaRPr lang="lv-LV" dirty="0"/>
          </a:p>
        </p:txBody>
      </p:sp>
      <p:sp>
        <p:nvSpPr>
          <p:cNvPr id="409" name="Google Shape;409;g242be6be3f3_22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22</a:t>
            </a:fld>
            <a:endParaRPr/>
          </a:p>
        </p:txBody>
      </p:sp>
      <p:pic>
        <p:nvPicPr>
          <p:cNvPr id="408" name="Google Shape;408;g242be6be3f3_2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4920" y="1932317"/>
            <a:ext cx="2023988" cy="28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ew Therapy Shows Promise for Swift Treatment of Obsessive Compulsive  Disorder – Association for Psychological Science – APS">
            <a:extLst>
              <a:ext uri="{FF2B5EF4-FFF2-40B4-BE49-F238E27FC236}">
                <a16:creationId xmlns:a16="http://schemas.microsoft.com/office/drawing/2014/main" id="{76C839D5-0314-E4B2-7E93-D64B9DF0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23" y="1414955"/>
            <a:ext cx="5011518" cy="333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5 Things OCD is NOT | International OCD Foundation">
            <a:extLst>
              <a:ext uri="{FF2B5EF4-FFF2-40B4-BE49-F238E27FC236}">
                <a16:creationId xmlns:a16="http://schemas.microsoft.com/office/drawing/2014/main" id="{0F95AA91-C075-F3A0-D2CF-91E32826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6" y="300681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42be6be3f3_22_0"/>
          <p:cNvSpPr txBox="1">
            <a:spLocks noGrp="1"/>
          </p:cNvSpPr>
          <p:nvPr>
            <p:ph type="title"/>
          </p:nvPr>
        </p:nvSpPr>
        <p:spPr>
          <a:xfrm>
            <a:off x="1052625" y="172528"/>
            <a:ext cx="7779900" cy="118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dirty="0"/>
              <a:t>Detaļas </a:t>
            </a:r>
          </a:p>
        </p:txBody>
      </p:sp>
      <p:sp>
        <p:nvSpPr>
          <p:cNvPr id="409" name="Google Shape;409;g242be6be3f3_22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23</a:t>
            </a:fld>
            <a:endParaRPr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3E04523-102F-512D-3E00-72CA76E91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/>
          <a:stretch/>
        </p:blipFill>
        <p:spPr bwMode="auto">
          <a:xfrm>
            <a:off x="4607261" y="0"/>
            <a:ext cx="39673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09B5935-A7D9-78B4-1824-C2307621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6" y="1462135"/>
            <a:ext cx="3967394" cy="29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1A4E3-E541-F779-F94D-94CF15228F41}"/>
              </a:ext>
            </a:extLst>
          </p:cNvPr>
          <p:cNvSpPr txBox="1"/>
          <p:nvPr/>
        </p:nvSpPr>
        <p:spPr>
          <a:xfrm>
            <a:off x="604606" y="4503671"/>
            <a:ext cx="7436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>
                <a:latin typeface="Comfortaa" panose="00000500000000000000" pitchFamily="2" charset="0"/>
              </a:rPr>
              <a:t>http://www.kickvick.com/perfectionists-nightmare/</a:t>
            </a:r>
          </a:p>
        </p:txBody>
      </p:sp>
    </p:spTree>
    <p:extLst>
      <p:ext uri="{BB962C8B-B14F-4D97-AF65-F5344CB8AC3E}">
        <p14:creationId xmlns:p14="http://schemas.microsoft.com/office/powerpoint/2010/main" val="3717508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42be6be3f3_27_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24</a:t>
            </a:fld>
            <a:endParaRPr/>
          </a:p>
        </p:txBody>
      </p:sp>
      <p:pic>
        <p:nvPicPr>
          <p:cNvPr id="2" name="Picture 1" descr="Unlucky">
            <a:extLst>
              <a:ext uri="{FF2B5EF4-FFF2-40B4-BE49-F238E27FC236}">
                <a16:creationId xmlns:a16="http://schemas.microsoft.com/office/drawing/2014/main" id="{1426D5F0-8771-67CD-7FB0-701A608AB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08"/>
          <a:stretch/>
        </p:blipFill>
        <p:spPr bwMode="auto">
          <a:xfrm>
            <a:off x="4812650" y="0"/>
            <a:ext cx="3647558" cy="488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w To Mess With A Perfectionist">
            <a:extLst>
              <a:ext uri="{FF2B5EF4-FFF2-40B4-BE49-F238E27FC236}">
                <a16:creationId xmlns:a16="http://schemas.microsoft.com/office/drawing/2014/main" id="{E94A693C-B3D9-AF6F-B87F-B6721F5B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4" y="0"/>
            <a:ext cx="3996294" cy="47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42be6be3f3_0_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3200" dirty="0"/>
              <a:t>Slikta dziļuma uztvere</a:t>
            </a:r>
            <a:endParaRPr sz="3200" dirty="0"/>
          </a:p>
        </p:txBody>
      </p:sp>
      <p:sp>
        <p:nvSpPr>
          <p:cNvPr id="427" name="Google Shape;427;g242be6be3f3_0_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94E5B-5BCB-2A01-9489-6732A539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3707"/>
            <a:ext cx="4162425" cy="3376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3A0A5-5D92-6BE3-C8BE-183D9C03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325288"/>
            <a:ext cx="3992053" cy="34246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42be6be3f3_0_35"/>
          <p:cNvSpPr txBox="1">
            <a:spLocks noGrp="1"/>
          </p:cNvSpPr>
          <p:nvPr>
            <p:ph type="title"/>
          </p:nvPr>
        </p:nvSpPr>
        <p:spPr>
          <a:xfrm>
            <a:off x="2208362" y="678000"/>
            <a:ext cx="4727276" cy="3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3200" dirty="0"/>
              <a:t>Mūsu smadzenes attīstās tajā virzienā, kur ir mūsu uzmanība</a:t>
            </a:r>
            <a:endParaRPr sz="3200" dirty="0"/>
          </a:p>
        </p:txBody>
      </p:sp>
      <p:sp>
        <p:nvSpPr>
          <p:cNvPr id="433" name="Google Shape;433;g242be6be3f3_0_35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42be6be3f3_0_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4000" dirty="0"/>
              <a:t>Pamatstratēģijas</a:t>
            </a:r>
            <a:endParaRPr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64D9BB-CB74-6355-736B-0943E6C6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08" y="1500996"/>
            <a:ext cx="8176792" cy="2896054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lv-LV" dirty="0"/>
              <a:t>Droša vide</a:t>
            </a:r>
          </a:p>
          <a:p>
            <a:pPr>
              <a:spcBef>
                <a:spcPts val="500"/>
              </a:spcBef>
            </a:pPr>
            <a:r>
              <a:rPr lang="lv-LV" dirty="0"/>
              <a:t>Iespēja pielāgot gaismas</a:t>
            </a:r>
          </a:p>
          <a:p>
            <a:pPr>
              <a:spcBef>
                <a:spcPts val="500"/>
              </a:spcBef>
            </a:pPr>
            <a:r>
              <a:rPr lang="lv-LV" dirty="0"/>
              <a:t>Vizuālais atbalsts</a:t>
            </a:r>
          </a:p>
          <a:p>
            <a:pPr>
              <a:spcBef>
                <a:spcPts val="500"/>
              </a:spcBef>
            </a:pPr>
            <a:r>
              <a:rPr lang="lv-LV" dirty="0"/>
              <a:t>Organizēta vide</a:t>
            </a:r>
          </a:p>
          <a:p>
            <a:pPr>
              <a:spcBef>
                <a:spcPts val="500"/>
              </a:spcBef>
            </a:pPr>
            <a:r>
              <a:rPr lang="lv-LV" dirty="0"/>
              <a:t>Saulesbrilles, kapuces, cepures</a:t>
            </a:r>
          </a:p>
          <a:p>
            <a:pPr>
              <a:spcBef>
                <a:spcPts val="500"/>
              </a:spcBef>
            </a:pPr>
            <a:r>
              <a:rPr lang="lv-LV" dirty="0"/>
              <a:t>Vizuālās pauzes</a:t>
            </a:r>
          </a:p>
          <a:p>
            <a:pPr>
              <a:spcBef>
                <a:spcPts val="500"/>
              </a:spcBef>
            </a:pPr>
            <a:r>
              <a:rPr lang="lv-LV" dirty="0"/>
              <a:t>Sociālie stāsti</a:t>
            </a:r>
          </a:p>
          <a:p>
            <a:pPr>
              <a:spcBef>
                <a:spcPts val="500"/>
              </a:spcBef>
            </a:pPr>
            <a:r>
              <a:rPr lang="lv-LV" dirty="0"/>
              <a:t>Pašregulācijas stratēģiju mācīšana</a:t>
            </a:r>
          </a:p>
          <a:p>
            <a:pPr>
              <a:spcBef>
                <a:spcPts val="500"/>
              </a:spcBef>
            </a:pPr>
            <a:r>
              <a:rPr lang="lv-LV" dirty="0"/>
              <a:t>Izvēļu došana</a:t>
            </a:r>
          </a:p>
        </p:txBody>
      </p:sp>
      <p:sp>
        <p:nvSpPr>
          <p:cNvPr id="439" name="Google Shape;439;g242be6be3f3_0_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42be6be3f3_0_45"/>
          <p:cNvSpPr txBox="1">
            <a:spLocks noGrp="1"/>
          </p:cNvSpPr>
          <p:nvPr>
            <p:ph type="title"/>
          </p:nvPr>
        </p:nvSpPr>
        <p:spPr>
          <a:xfrm>
            <a:off x="1052624" y="368825"/>
            <a:ext cx="795628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400" dirty="0"/>
              <a:t>Paaugstināts redzes jutīgums </a:t>
            </a:r>
            <a:r>
              <a:rPr lang="en-US" sz="2400" dirty="0"/>
              <a:t> </a:t>
            </a:r>
            <a:r>
              <a:rPr lang="lv-LV" sz="4000" dirty="0"/>
              <a:t>– Ko darīt?</a:t>
            </a:r>
            <a:endParaRPr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84D119-8186-13C2-3AD0-35A39D483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343" y="1394950"/>
            <a:ext cx="8263057" cy="3002100"/>
          </a:xfrm>
        </p:spPr>
        <p:txBody>
          <a:bodyPr/>
          <a:lstStyle/>
          <a:p>
            <a:r>
              <a:rPr lang="en-US" dirty="0" err="1"/>
              <a:t>Samazināt</a:t>
            </a:r>
            <a:r>
              <a:rPr lang="en-US" dirty="0"/>
              <a:t> </a:t>
            </a:r>
            <a:r>
              <a:rPr lang="en-US" dirty="0" err="1"/>
              <a:t>fluorescējošas</a:t>
            </a:r>
            <a:r>
              <a:rPr lang="en-US" dirty="0"/>
              <a:t> / </a:t>
            </a:r>
            <a:r>
              <a:rPr lang="en-US" dirty="0" err="1"/>
              <a:t>mirgojošas</a:t>
            </a:r>
            <a:r>
              <a:rPr lang="en-US" dirty="0"/>
              <a:t> / </a:t>
            </a:r>
            <a:r>
              <a:rPr lang="en-US" dirty="0" err="1"/>
              <a:t>raustīgas</a:t>
            </a:r>
            <a:r>
              <a:rPr lang="en-US" dirty="0"/>
              <a:t> </a:t>
            </a:r>
            <a:r>
              <a:rPr lang="en-US" dirty="0" err="1"/>
              <a:t>gaismas</a:t>
            </a:r>
            <a:r>
              <a:rPr lang="en-US" dirty="0"/>
              <a:t>.</a:t>
            </a:r>
          </a:p>
          <a:p>
            <a:r>
              <a:rPr lang="en-US" dirty="0" err="1"/>
              <a:t>Nēsāt</a:t>
            </a:r>
            <a:r>
              <a:rPr lang="en-US" dirty="0"/>
              <a:t> </a:t>
            </a:r>
            <a:r>
              <a:rPr lang="en-US" dirty="0" err="1"/>
              <a:t>saulesbrilles</a:t>
            </a:r>
            <a:r>
              <a:rPr lang="en-US" dirty="0"/>
              <a:t>.</a:t>
            </a:r>
          </a:p>
          <a:p>
            <a:r>
              <a:rPr lang="en-US" dirty="0" err="1"/>
              <a:t>Izmantot</a:t>
            </a:r>
            <a:r>
              <a:rPr lang="en-US" dirty="0"/>
              <a:t> </a:t>
            </a:r>
            <a:r>
              <a:rPr lang="en-US" dirty="0" err="1"/>
              <a:t>aptumšojošos</a:t>
            </a:r>
            <a:r>
              <a:rPr lang="en-US" dirty="0"/>
              <a:t> </a:t>
            </a:r>
            <a:r>
              <a:rPr lang="en-US" dirty="0" err="1"/>
              <a:t>aizkarus</a:t>
            </a:r>
            <a:r>
              <a:rPr lang="en-US" dirty="0"/>
              <a:t>.</a:t>
            </a:r>
          </a:p>
          <a:p>
            <a:r>
              <a:rPr lang="en-US" dirty="0" err="1"/>
              <a:t>Izveidot</a:t>
            </a:r>
            <a:r>
              <a:rPr lang="en-US" dirty="0"/>
              <a:t> </a:t>
            </a:r>
            <a:r>
              <a:rPr lang="en-US" dirty="0" err="1"/>
              <a:t>darba</a:t>
            </a:r>
            <a:r>
              <a:rPr lang="en-US" dirty="0"/>
              <a:t> </a:t>
            </a:r>
            <a:r>
              <a:rPr lang="en-US" dirty="0" err="1"/>
              <a:t>telpu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augstām</a:t>
            </a:r>
            <a:r>
              <a:rPr lang="en-US" dirty="0"/>
              <a:t> </a:t>
            </a:r>
            <a:r>
              <a:rPr lang="en-US" dirty="0" err="1"/>
              <a:t>sienām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nožogojumu</a:t>
            </a:r>
            <a:r>
              <a:rPr lang="en-US" dirty="0"/>
              <a:t>, kas </a:t>
            </a:r>
            <a:r>
              <a:rPr lang="en-US" dirty="0" err="1"/>
              <a:t>norobežo</a:t>
            </a:r>
            <a:r>
              <a:rPr lang="en-US" dirty="0"/>
              <a:t> no </a:t>
            </a:r>
            <a:r>
              <a:rPr lang="en-US" dirty="0" err="1"/>
              <a:t>traucējošiem</a:t>
            </a:r>
            <a:r>
              <a:rPr lang="en-US" dirty="0"/>
              <a:t> </a:t>
            </a:r>
            <a:r>
              <a:rPr lang="en-US" dirty="0" err="1"/>
              <a:t>stimuliem</a:t>
            </a:r>
            <a:r>
              <a:rPr lang="en-US" dirty="0"/>
              <a:t>.</a:t>
            </a:r>
          </a:p>
          <a:p>
            <a:r>
              <a:rPr lang="en-US" dirty="0" err="1"/>
              <a:t>Novērst</a:t>
            </a:r>
            <a:r>
              <a:rPr lang="en-US" dirty="0"/>
              <a:t> </a:t>
            </a:r>
            <a:r>
              <a:rPr lang="en-US" dirty="0" err="1"/>
              <a:t>liekus</a:t>
            </a:r>
            <a:r>
              <a:rPr lang="en-US" dirty="0"/>
              <a:t> </a:t>
            </a:r>
            <a:r>
              <a:rPr lang="en-US" dirty="0" err="1"/>
              <a:t>atspīdumus</a:t>
            </a:r>
            <a:r>
              <a:rPr lang="en-US" dirty="0"/>
              <a:t>, </a:t>
            </a:r>
            <a:r>
              <a:rPr lang="en-US" dirty="0" err="1"/>
              <a:t>gaismas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nepieciešamības</a:t>
            </a:r>
            <a:r>
              <a:rPr lang="en-US" dirty="0"/>
              <a:t> </a:t>
            </a:r>
            <a:r>
              <a:rPr lang="en-US" dirty="0" err="1"/>
              <a:t>gadījumā</a:t>
            </a:r>
            <a:r>
              <a:rPr lang="en-US" dirty="0"/>
              <a:t> </a:t>
            </a:r>
            <a:r>
              <a:rPr lang="en-US" dirty="0" err="1"/>
              <a:t>gaismu</a:t>
            </a:r>
            <a:r>
              <a:rPr lang="en-US" dirty="0"/>
              <a:t> </a:t>
            </a:r>
            <a:r>
              <a:rPr lang="en-US" dirty="0" err="1"/>
              <a:t>izslēgt</a:t>
            </a:r>
            <a:endParaRPr lang="en-US" dirty="0"/>
          </a:p>
          <a:p>
            <a:r>
              <a:rPr lang="en-US" dirty="0" err="1"/>
              <a:t>Piemeklēt</a:t>
            </a:r>
            <a:r>
              <a:rPr lang="en-US" dirty="0"/>
              <a:t> </a:t>
            </a:r>
            <a:r>
              <a:rPr lang="en-US" dirty="0" err="1"/>
              <a:t>īpašu</a:t>
            </a:r>
            <a:r>
              <a:rPr lang="en-US" dirty="0"/>
              <a:t> </a:t>
            </a:r>
            <a:r>
              <a:rPr lang="en-US" dirty="0" err="1"/>
              <a:t>vietu</a:t>
            </a:r>
            <a:r>
              <a:rPr lang="en-US" dirty="0"/>
              <a:t>, </a:t>
            </a:r>
            <a:r>
              <a:rPr lang="en-US" dirty="0" err="1"/>
              <a:t>kur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vizuālie</a:t>
            </a:r>
            <a:r>
              <a:rPr lang="en-US" dirty="0"/>
              <a:t> </a:t>
            </a:r>
            <a:r>
              <a:rPr lang="en-US" dirty="0" err="1"/>
              <a:t>kairinājumi</a:t>
            </a:r>
            <a:r>
              <a:rPr lang="en-US" dirty="0"/>
              <a:t> </a:t>
            </a:r>
            <a:r>
              <a:rPr lang="en-US" dirty="0" err="1"/>
              <a:t>netraucē</a:t>
            </a:r>
            <a:endParaRPr lang="en-US" dirty="0"/>
          </a:p>
        </p:txBody>
      </p:sp>
      <p:sp>
        <p:nvSpPr>
          <p:cNvPr id="445" name="Google Shape;445;g242be6be3f3_0_4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28</a:t>
            </a:fld>
            <a:endParaRPr/>
          </a:p>
        </p:txBody>
      </p:sp>
      <p:pic>
        <p:nvPicPr>
          <p:cNvPr id="6" name="Google Shape;364;p51">
            <a:extLst>
              <a:ext uri="{FF2B5EF4-FFF2-40B4-BE49-F238E27FC236}">
                <a16:creationId xmlns:a16="http://schemas.microsoft.com/office/drawing/2014/main" id="{6A55B3F6-C944-E47C-9EC6-0B1B0F3E15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896" y="3811384"/>
            <a:ext cx="1667312" cy="65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42be6be3f3_0_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29</a:t>
            </a:fld>
            <a:endParaRPr/>
          </a:p>
        </p:txBody>
      </p:sp>
      <p:pic>
        <p:nvPicPr>
          <p:cNvPr id="2" name="Google Shape;370;p52" descr="AttÄlu rezultÄti vaicÄjumam âkid wearing sunglassesâ">
            <a:extLst>
              <a:ext uri="{FF2B5EF4-FFF2-40B4-BE49-F238E27FC236}">
                <a16:creationId xmlns:a16="http://schemas.microsoft.com/office/drawing/2014/main" id="{EB1FECF9-3244-18E6-B6CF-FD2053F3C3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433"/>
          <a:stretch/>
        </p:blipFill>
        <p:spPr>
          <a:xfrm>
            <a:off x="0" y="0"/>
            <a:ext cx="3865375" cy="235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71;p52" descr="AttÄlu rezultÄti vaicÄjumam âblackout curtainsâ">
            <a:extLst>
              <a:ext uri="{FF2B5EF4-FFF2-40B4-BE49-F238E27FC236}">
                <a16:creationId xmlns:a16="http://schemas.microsoft.com/office/drawing/2014/main" id="{C69DE27A-B6EC-685D-3974-0F8439F4EC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28" t="6356" r="17894" b="6207"/>
          <a:stretch/>
        </p:blipFill>
        <p:spPr>
          <a:xfrm>
            <a:off x="3865370" y="0"/>
            <a:ext cx="5278630" cy="48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2;p52" descr="AttÄlu rezultÄti vaicÄjumam âlight switchâ">
            <a:extLst>
              <a:ext uri="{FF2B5EF4-FFF2-40B4-BE49-F238E27FC236}">
                <a16:creationId xmlns:a16="http://schemas.microsoft.com/office/drawing/2014/main" id="{E222B220-A405-03DF-9F26-89C178FE0E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184" r="8326"/>
          <a:stretch/>
        </p:blipFill>
        <p:spPr>
          <a:xfrm>
            <a:off x="0" y="2286000"/>
            <a:ext cx="3865374" cy="255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2be6be3f3_2_165"/>
          <p:cNvSpPr/>
          <p:nvPr/>
        </p:nvSpPr>
        <p:spPr>
          <a:xfrm>
            <a:off x="838200" y="371094"/>
            <a:ext cx="1346100" cy="567900"/>
          </a:xfrm>
          <a:prstGeom prst="rect">
            <a:avLst/>
          </a:prstGeom>
          <a:solidFill>
            <a:srgbClr val="BAC633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7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Redze</a:t>
            </a:r>
            <a:endParaRPr sz="17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2" name="Google Shape;352;g242be6be3f3_2_165"/>
          <p:cNvSpPr/>
          <p:nvPr/>
        </p:nvSpPr>
        <p:spPr>
          <a:xfrm>
            <a:off x="838200" y="1086263"/>
            <a:ext cx="1346100" cy="567900"/>
          </a:xfrm>
          <a:prstGeom prst="rect">
            <a:avLst/>
          </a:prstGeom>
          <a:solidFill>
            <a:srgbClr val="904E86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7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Oža</a:t>
            </a:r>
            <a:endParaRPr sz="17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3" name="Google Shape;353;g242be6be3f3_2_165"/>
          <p:cNvSpPr/>
          <p:nvPr/>
        </p:nvSpPr>
        <p:spPr>
          <a:xfrm>
            <a:off x="838200" y="1801431"/>
            <a:ext cx="1346100" cy="567900"/>
          </a:xfrm>
          <a:prstGeom prst="rect">
            <a:avLst/>
          </a:prstGeom>
          <a:solidFill>
            <a:srgbClr val="336297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7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Garša</a:t>
            </a:r>
            <a:endParaRPr sz="17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4" name="Google Shape;354;g242be6be3f3_2_165"/>
          <p:cNvSpPr/>
          <p:nvPr/>
        </p:nvSpPr>
        <p:spPr>
          <a:xfrm>
            <a:off x="838200" y="2516600"/>
            <a:ext cx="1346100" cy="567900"/>
          </a:xfrm>
          <a:prstGeom prst="rect">
            <a:avLst/>
          </a:prstGeom>
          <a:solidFill>
            <a:srgbClr val="F7A24E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7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Dzirde</a:t>
            </a:r>
            <a:endParaRPr sz="17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5" name="Google Shape;355;g242be6be3f3_2_165"/>
          <p:cNvSpPr/>
          <p:nvPr/>
        </p:nvSpPr>
        <p:spPr>
          <a:xfrm>
            <a:off x="838200" y="3231769"/>
            <a:ext cx="1346100" cy="567900"/>
          </a:xfrm>
          <a:prstGeom prst="rect">
            <a:avLst/>
          </a:prstGeom>
          <a:solidFill>
            <a:srgbClr val="38B1AB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7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Tauste</a:t>
            </a:r>
            <a:endParaRPr sz="17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g242be6be3f3_2_165"/>
          <p:cNvSpPr/>
          <p:nvPr/>
        </p:nvSpPr>
        <p:spPr>
          <a:xfrm>
            <a:off x="2946400" y="2286000"/>
            <a:ext cx="1885800" cy="567900"/>
          </a:xfrm>
          <a:prstGeom prst="stripedRightArrow">
            <a:avLst>
              <a:gd name="adj1" fmla="val 16965"/>
              <a:gd name="adj2" fmla="val 42493"/>
            </a:avLst>
          </a:prstGeom>
          <a:solidFill>
            <a:srgbClr val="474747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242be6be3f3_2_165"/>
          <p:cNvSpPr/>
          <p:nvPr/>
        </p:nvSpPr>
        <p:spPr>
          <a:xfrm>
            <a:off x="5054600" y="1250800"/>
            <a:ext cx="3517800" cy="2629200"/>
          </a:xfrm>
          <a:prstGeom prst="ellipse">
            <a:avLst/>
          </a:prstGeom>
          <a:solidFill>
            <a:srgbClr val="53A545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lv-LV" sz="30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APKĀRTĒJĀ</a:t>
            </a:r>
            <a:endParaRPr sz="1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lv-LV" sz="30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PASAULE</a:t>
            </a:r>
            <a:endParaRPr sz="30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8" name="Google Shape;358;g242be6be3f3_2_165"/>
          <p:cNvSpPr/>
          <p:nvPr/>
        </p:nvSpPr>
        <p:spPr>
          <a:xfrm>
            <a:off x="2273300" y="279400"/>
            <a:ext cx="381000" cy="4317900"/>
          </a:xfrm>
          <a:prstGeom prst="rightBracket">
            <a:avLst>
              <a:gd name="adj" fmla="val 8333"/>
            </a:avLst>
          </a:prstGeom>
          <a:noFill/>
          <a:ln w="25400" cap="flat" cmpd="sng">
            <a:solidFill>
              <a:srgbClr val="47474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42be6be3f3_2_165"/>
          <p:cNvSpPr/>
          <p:nvPr/>
        </p:nvSpPr>
        <p:spPr>
          <a:xfrm>
            <a:off x="838200" y="3981444"/>
            <a:ext cx="1346100" cy="567900"/>
          </a:xfrm>
          <a:prstGeom prst="rect">
            <a:avLst/>
          </a:prstGeom>
          <a:solidFill>
            <a:srgbClr val="347271"/>
          </a:solidFill>
          <a:ln w="9525" cap="flat" cmpd="sng">
            <a:solidFill>
              <a:srgbClr val="D7D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7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Kustība, motorika</a:t>
            </a:r>
            <a:endParaRPr sz="13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1" name="Google Shape;361;g242be6be3f3_2_165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42be6be3f3_0_61"/>
          <p:cNvSpPr txBox="1">
            <a:spLocks noGrp="1"/>
          </p:cNvSpPr>
          <p:nvPr>
            <p:ph type="title"/>
          </p:nvPr>
        </p:nvSpPr>
        <p:spPr>
          <a:xfrm>
            <a:off x="1052625" y="207034"/>
            <a:ext cx="5468945" cy="73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Organizēt vidi, liekot mantas kastēs vai atvilktnēs</a:t>
            </a:r>
            <a:endParaRPr sz="2800" dirty="0"/>
          </a:p>
        </p:txBody>
      </p:sp>
      <p:sp>
        <p:nvSpPr>
          <p:cNvPr id="465" name="Google Shape;465;g242be6be3f3_0_61"/>
          <p:cNvSpPr txBox="1">
            <a:spLocks noGrp="1"/>
          </p:cNvSpPr>
          <p:nvPr>
            <p:ph type="body" idx="1"/>
          </p:nvPr>
        </p:nvSpPr>
        <p:spPr>
          <a:xfrm>
            <a:off x="603849" y="1725282"/>
            <a:ext cx="4796287" cy="267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Char char="●"/>
            </a:pPr>
            <a:r>
              <a:rPr lang="lv-LV" sz="2000" dirty="0"/>
              <a:t>Izvairīties no košām sienām, raibas gultasveļas utt.</a:t>
            </a:r>
          </a:p>
        </p:txBody>
      </p:sp>
      <p:sp>
        <p:nvSpPr>
          <p:cNvPr id="464" name="Google Shape;464;g242be6be3f3_0_6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30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369B2F-A668-C21C-85BB-65C672E1A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1" b="4279"/>
          <a:stretch/>
        </p:blipFill>
        <p:spPr>
          <a:xfrm>
            <a:off x="5116594" y="1430772"/>
            <a:ext cx="3875061" cy="32607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42be6be3f3_0_67"/>
          <p:cNvSpPr txBox="1">
            <a:spLocks noGrp="1"/>
          </p:cNvSpPr>
          <p:nvPr>
            <p:ph type="title"/>
          </p:nvPr>
        </p:nvSpPr>
        <p:spPr>
          <a:xfrm>
            <a:off x="1040400" y="327325"/>
            <a:ext cx="7874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sz="4000" dirty="0">
                <a:solidFill>
                  <a:schemeClr val="lt1"/>
                </a:solidFill>
              </a:rPr>
              <a:t>Zīmēšana tumsā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472" name="Google Shape;472;g242be6be3f3_0_67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31</a:t>
            </a:fld>
            <a:endParaRPr/>
          </a:p>
        </p:txBody>
      </p:sp>
      <p:pic>
        <p:nvPicPr>
          <p:cNvPr id="4" name="Picture 2" descr="Amazon.com: Draw with Light Sketch Board, Luminescent Glow in The Dark  Drawing Painting for Kids">
            <a:extLst>
              <a:ext uri="{FF2B5EF4-FFF2-40B4-BE49-F238E27FC236}">
                <a16:creationId xmlns:a16="http://schemas.microsoft.com/office/drawing/2014/main" id="{C0EA4FEA-6C9B-BACB-1C78-DB877DDE6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3076"/>
            <a:ext cx="3414911" cy="34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4 glow in the dark Light Up Drawing Board Draw Sketchpad Board Kids Toy  Gift + 9354134023994 | eBay">
            <a:extLst>
              <a:ext uri="{FF2B5EF4-FFF2-40B4-BE49-F238E27FC236}">
                <a16:creationId xmlns:a16="http://schemas.microsoft.com/office/drawing/2014/main" id="{6BD3D300-1AF3-0DBB-098F-45D9B855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0" y="1334981"/>
            <a:ext cx="3414911" cy="34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42be6be3f3_0_74"/>
          <p:cNvSpPr txBox="1">
            <a:spLocks noGrp="1"/>
          </p:cNvSpPr>
          <p:nvPr>
            <p:ph type="title"/>
          </p:nvPr>
        </p:nvSpPr>
        <p:spPr>
          <a:xfrm>
            <a:off x="1040400" y="327325"/>
            <a:ext cx="7874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dirty="0">
                <a:solidFill>
                  <a:schemeClr val="lt1"/>
                </a:solidFill>
              </a:rPr>
              <a:t>Zīmēšana ar gaismu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80" name="Google Shape;480;g242be6be3f3_0_74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32</a:t>
            </a:fld>
            <a:endParaRPr/>
          </a:p>
        </p:txBody>
      </p:sp>
      <p:pic>
        <p:nvPicPr>
          <p:cNvPr id="4" name="Picture 2" descr="Amazon.com: Fun Magnetic Drawing Board Glow in Dark with Light - Drawing  Tablet, LCD Writing Tablet for Kids, Kids Drawing Pad and Best Gift for Kids  and Toddler | Christmas, Birthday, Educational">
            <a:extLst>
              <a:ext uri="{FF2B5EF4-FFF2-40B4-BE49-F238E27FC236}">
                <a16:creationId xmlns:a16="http://schemas.microsoft.com/office/drawing/2014/main" id="{A1A93F8C-8673-7BD0-A6AD-8D8ED0D90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5574" r="4975" b="5389"/>
          <a:stretch/>
        </p:blipFill>
        <p:spPr bwMode="auto">
          <a:xfrm>
            <a:off x="3406622" y="1317780"/>
            <a:ext cx="4736714" cy="343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ight Drawing Board for Kids the Glow in Dark Neon Effect - Etsy Ireland">
            <a:extLst>
              <a:ext uri="{FF2B5EF4-FFF2-40B4-BE49-F238E27FC236}">
                <a16:creationId xmlns:a16="http://schemas.microsoft.com/office/drawing/2014/main" id="{1031DEBB-7ED4-0C4A-DA47-AADE6580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99" y="1317781"/>
            <a:ext cx="2291253" cy="3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42be6be3f3_0_84"/>
          <p:cNvSpPr txBox="1">
            <a:spLocks noGrp="1"/>
          </p:cNvSpPr>
          <p:nvPr>
            <p:ph type="title"/>
          </p:nvPr>
        </p:nvSpPr>
        <p:spPr>
          <a:xfrm>
            <a:off x="1040400" y="327325"/>
            <a:ext cx="7874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dirty="0">
                <a:solidFill>
                  <a:schemeClr val="lt1"/>
                </a:solidFill>
              </a:rPr>
              <a:t>Zīmēšana aplikācijās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90" name="Google Shape;490;g242be6be3f3_0_84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33</a:t>
            </a:fld>
            <a:endParaRPr/>
          </a:p>
        </p:txBody>
      </p:sp>
      <p:pic>
        <p:nvPicPr>
          <p:cNvPr id="4" name="Picture 2" descr="Magic Drawing Pad - Doodle Fun - Apps on Google Play">
            <a:extLst>
              <a:ext uri="{FF2B5EF4-FFF2-40B4-BE49-F238E27FC236}">
                <a16:creationId xmlns:a16="http://schemas.microsoft.com/office/drawing/2014/main" id="{6E3BD078-7E8C-C64F-CDF1-9A703883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70" y="1289980"/>
            <a:ext cx="1750135" cy="17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p 7 drawing apps on Android for kids">
            <a:extLst>
              <a:ext uri="{FF2B5EF4-FFF2-40B4-BE49-F238E27FC236}">
                <a16:creationId xmlns:a16="http://schemas.microsoft.com/office/drawing/2014/main" id="{78E48DDC-463B-15E8-7D6E-658B3825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14" y="1289980"/>
            <a:ext cx="2165897" cy="34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ids Doodle - Color &amp; Draw - Apps on Google Play">
            <a:extLst>
              <a:ext uri="{FF2B5EF4-FFF2-40B4-BE49-F238E27FC236}">
                <a16:creationId xmlns:a16="http://schemas.microsoft.com/office/drawing/2014/main" id="{13E0F381-ED05-58B0-99F2-9D51A22E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70" y="3017010"/>
            <a:ext cx="1750135" cy="17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oundBrush, An App That Lets You Draw Music, Turns The Untrained Into  Musicians | TechCrunch">
            <a:extLst>
              <a:ext uri="{FF2B5EF4-FFF2-40B4-BE49-F238E27FC236}">
                <a16:creationId xmlns:a16="http://schemas.microsoft.com/office/drawing/2014/main" id="{1A9939EF-3FD1-B201-A08A-DDF7DD7C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28" y="1664446"/>
            <a:ext cx="3611485" cy="27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42be6be3f3_0_92"/>
          <p:cNvSpPr txBox="1">
            <a:spLocks noGrp="1"/>
          </p:cNvSpPr>
          <p:nvPr>
            <p:ph type="title"/>
          </p:nvPr>
        </p:nvSpPr>
        <p:spPr>
          <a:xfrm>
            <a:off x="1040400" y="292250"/>
            <a:ext cx="78744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dirty="0">
                <a:solidFill>
                  <a:schemeClr val="lt1"/>
                </a:solidFill>
              </a:rPr>
              <a:t>Vizuālās dienasgrāmatas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98" name="Google Shape;498;g242be6be3f3_0_92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34</a:t>
            </a:fld>
            <a:endParaRPr/>
          </a:p>
        </p:txBody>
      </p:sp>
      <p:pic>
        <p:nvPicPr>
          <p:cNvPr id="4" name="Picture 2" descr="The &quot;Visual Journey Journaling&quot; - רקפת הדר">
            <a:extLst>
              <a:ext uri="{FF2B5EF4-FFF2-40B4-BE49-F238E27FC236}">
                <a16:creationId xmlns:a16="http://schemas.microsoft.com/office/drawing/2014/main" id="{A2288FE0-3583-E6F0-E6AB-9C904A15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3" y="1332618"/>
            <a:ext cx="2882709" cy="20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w to Start a Visual Journal | Your Visual Journal">
            <a:extLst>
              <a:ext uri="{FF2B5EF4-FFF2-40B4-BE49-F238E27FC236}">
                <a16:creationId xmlns:a16="http://schemas.microsoft.com/office/drawing/2014/main" id="{9A4B2225-64F6-A603-9DE2-8F17078B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62" y="1332617"/>
            <a:ext cx="3105918" cy="20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isual Arts: Comics">
            <a:extLst>
              <a:ext uri="{FF2B5EF4-FFF2-40B4-BE49-F238E27FC236}">
                <a16:creationId xmlns:a16="http://schemas.microsoft.com/office/drawing/2014/main" id="{6BDE619C-3745-C543-A2D2-F6B16017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0" y="3399465"/>
            <a:ext cx="6597045" cy="13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hadow Play | Pop Goes the Page">
            <a:extLst>
              <a:ext uri="{FF2B5EF4-FFF2-40B4-BE49-F238E27FC236}">
                <a16:creationId xmlns:a16="http://schemas.microsoft.com/office/drawing/2014/main" id="{5E6FA0B4-55D9-194B-7502-47AB7459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58" y="28575"/>
            <a:ext cx="2639642" cy="308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" name="Google Shape;505;g242be6be3f3_0_101"/>
          <p:cNvSpPr txBox="1">
            <a:spLocks noGrp="1"/>
          </p:cNvSpPr>
          <p:nvPr>
            <p:ph type="title"/>
          </p:nvPr>
        </p:nvSpPr>
        <p:spPr>
          <a:xfrm>
            <a:off x="1040400" y="327325"/>
            <a:ext cx="7874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sz="3520" dirty="0">
                <a:solidFill>
                  <a:schemeClr val="lt1"/>
                </a:solidFill>
              </a:rPr>
              <a:t>Ēnu spēles</a:t>
            </a:r>
            <a:endParaRPr sz="3520" dirty="0">
              <a:solidFill>
                <a:schemeClr val="lt1"/>
              </a:solidFill>
            </a:endParaRPr>
          </a:p>
        </p:txBody>
      </p:sp>
      <p:sp>
        <p:nvSpPr>
          <p:cNvPr id="506" name="Google Shape;506;g242be6be3f3_0_101"/>
          <p:cNvSpPr txBox="1">
            <a:spLocks noGrp="1"/>
          </p:cNvSpPr>
          <p:nvPr>
            <p:ph type="body" idx="1"/>
          </p:nvPr>
        </p:nvSpPr>
        <p:spPr>
          <a:xfrm>
            <a:off x="502650" y="1472900"/>
            <a:ext cx="5727900" cy="30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lv-LV" sz="2000" dirty="0"/>
              <a:t>Lekšana uz ēnas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lv-LV" sz="2000" dirty="0"/>
              <a:t>Ēnu teātri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lv-LV" sz="2000" dirty="0"/>
              <a:t>Sekošana ēnai</a:t>
            </a:r>
          </a:p>
          <a:p>
            <a:pPr marL="1270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lv-LV" sz="2000" dirty="0"/>
          </a:p>
        </p:txBody>
      </p:sp>
      <p:sp>
        <p:nvSpPr>
          <p:cNvPr id="507" name="Google Shape;507;g242be6be3f3_0_101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35</a:t>
            </a:fld>
            <a:endParaRPr/>
          </a:p>
        </p:txBody>
      </p:sp>
      <p:pic>
        <p:nvPicPr>
          <p:cNvPr id="2" name="Picture 2" descr="Put on a Shadow Play | Crafts for Kids | PBS KIDS for Parents">
            <a:extLst>
              <a:ext uri="{FF2B5EF4-FFF2-40B4-BE49-F238E27FC236}">
                <a16:creationId xmlns:a16="http://schemas.microsoft.com/office/drawing/2014/main" id="{A67E4112-4C30-F881-0755-A3B1DB4A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87" y="2857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rtsavvy: Shadow Play Workshop—cancelled — GPAC | Germantown Performing  Arts Center">
            <a:extLst>
              <a:ext uri="{FF2B5EF4-FFF2-40B4-BE49-F238E27FC236}">
                <a16:creationId xmlns:a16="http://schemas.microsoft.com/office/drawing/2014/main" id="{0A63BDA1-F9FA-C08E-61AD-ADBFE6551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12728"/>
          <a:stretch/>
        </p:blipFill>
        <p:spPr bwMode="auto">
          <a:xfrm>
            <a:off x="8378" y="3205045"/>
            <a:ext cx="2151939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the shadow game - DeepFUN">
            <a:extLst>
              <a:ext uri="{FF2B5EF4-FFF2-40B4-BE49-F238E27FC236}">
                <a16:creationId xmlns:a16="http://schemas.microsoft.com/office/drawing/2014/main" id="{D42AED36-54B4-8DDA-F64D-F44C60074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r="19263"/>
          <a:stretch/>
        </p:blipFill>
        <p:spPr bwMode="auto">
          <a:xfrm>
            <a:off x="4087386" y="1632369"/>
            <a:ext cx="2857501" cy="31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Javier Téllez: Shadow Play - ArtReview">
            <a:extLst>
              <a:ext uri="{FF2B5EF4-FFF2-40B4-BE49-F238E27FC236}">
                <a16:creationId xmlns:a16="http://schemas.microsoft.com/office/drawing/2014/main" id="{594D88C7-547A-D360-8F73-EC401793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13" y="3205045"/>
            <a:ext cx="2347418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820+ Shadow Play Stock Photos, Pictures &amp; Royalty-Free Images - iStock | Shadow  play hand, Child shadow play, Shadow play kid">
            <a:extLst>
              <a:ext uri="{FF2B5EF4-FFF2-40B4-BE49-F238E27FC236}">
                <a16:creationId xmlns:a16="http://schemas.microsoft.com/office/drawing/2014/main" id="{D2424EC9-BC2F-4054-A164-8A956C1D0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2"/>
          <a:stretch/>
        </p:blipFill>
        <p:spPr bwMode="auto">
          <a:xfrm>
            <a:off x="6944887" y="3073100"/>
            <a:ext cx="2215944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42be6be3f3_0_112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36</a:t>
            </a:fld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3E6B3C-7109-8D23-748D-8C9E34D9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Shadow play staged in Barda [PHOTO]">
            <a:extLst>
              <a:ext uri="{FF2B5EF4-FFF2-40B4-BE49-F238E27FC236}">
                <a16:creationId xmlns:a16="http://schemas.microsoft.com/office/drawing/2014/main" id="{D5D69E86-DECF-AEC5-83D0-D6FF02E42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5" y="-112236"/>
            <a:ext cx="3927562" cy="25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hadow Play: Hours of Entertainment for Young Children">
            <a:extLst>
              <a:ext uri="{FF2B5EF4-FFF2-40B4-BE49-F238E27FC236}">
                <a16:creationId xmlns:a16="http://schemas.microsoft.com/office/drawing/2014/main" id="{68562B78-0172-BC15-036D-DE3595FD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5" y="2435752"/>
            <a:ext cx="3927562" cy="23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he Chocolate Muffin Tree: Shadow Play">
            <a:extLst>
              <a:ext uri="{FF2B5EF4-FFF2-40B4-BE49-F238E27FC236}">
                <a16:creationId xmlns:a16="http://schemas.microsoft.com/office/drawing/2014/main" id="{B38CB0D6-3A9D-9D99-4C13-2D4A1626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87" y="-94983"/>
            <a:ext cx="3641902" cy="48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42be6be3f3_0_124"/>
          <p:cNvSpPr txBox="1">
            <a:spLocks noGrp="1"/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fld id="{00000000-1234-1234-1234-123412341234}" type="slidenum">
              <a:rPr lang="lv-LV"/>
              <a:pPr lvl="0"/>
              <a:t>37</a:t>
            </a:fld>
            <a:endParaRPr lang="lv-LV"/>
          </a:p>
        </p:txBody>
      </p:sp>
      <p:sp>
        <p:nvSpPr>
          <p:cNvPr id="525" name="Google Shape;525;g242be6be3f3_0_124"/>
          <p:cNvSpPr txBox="1">
            <a:spLocks noGrp="1"/>
          </p:cNvSpPr>
          <p:nvPr>
            <p:ph type="title" idx="4294967295"/>
          </p:nvPr>
        </p:nvSpPr>
        <p:spPr>
          <a:xfrm>
            <a:off x="1259457" y="690113"/>
            <a:ext cx="7200751" cy="3485071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</a:pPr>
            <a:r>
              <a:rPr lang="lv-LV" sz="2400" dirty="0">
                <a:latin typeface="Comfortaa" panose="00000500000000000000" pitchFamily="2" charset="0"/>
              </a:rPr>
              <a:t>Spēles ar spoguļiem</a:t>
            </a:r>
            <a:br>
              <a:rPr lang="en-US" sz="2400" dirty="0">
                <a:latin typeface="Comfortaa" panose="00000500000000000000" pitchFamily="2" charset="0"/>
              </a:rPr>
            </a:br>
            <a:r>
              <a:rPr lang="lv-LV" sz="2400" dirty="0">
                <a:latin typeface="Comfortaa" panose="00000500000000000000" pitchFamily="2" charset="0"/>
              </a:rPr>
              <a:t>Sauleszaķīši</a:t>
            </a:r>
            <a:br>
              <a:rPr lang="lv-LV" sz="2400" dirty="0">
                <a:latin typeface="Comfortaa" panose="00000500000000000000" pitchFamily="2" charset="0"/>
              </a:rPr>
            </a:br>
            <a:r>
              <a:rPr lang="lv-LV" sz="2400" dirty="0">
                <a:latin typeface="Comfortaa" panose="00000500000000000000" pitchFamily="2" charset="0"/>
              </a:rPr>
              <a:t>Lupas</a:t>
            </a:r>
            <a:br>
              <a:rPr lang="en-US" sz="2400" dirty="0">
                <a:latin typeface="Comfortaa" panose="00000500000000000000" pitchFamily="2" charset="0"/>
              </a:rPr>
            </a:br>
            <a:r>
              <a:rPr lang="lv-LV" sz="2400" dirty="0">
                <a:latin typeface="Comfortaa" panose="00000500000000000000" pitchFamily="2" charset="0"/>
              </a:rPr>
              <a:t>Puzzles</a:t>
            </a:r>
            <a:br>
              <a:rPr lang="lv-LV" sz="2400" dirty="0">
                <a:latin typeface="Comfortaa" panose="00000500000000000000" pitchFamily="2" charset="0"/>
              </a:rPr>
            </a:br>
            <a:r>
              <a:rPr lang="lv-LV" sz="2400" dirty="0">
                <a:latin typeface="Comfortaa" panose="00000500000000000000" pitchFamily="2" charset="0"/>
              </a:rPr>
              <a:t>Lavas lampas</a:t>
            </a:r>
            <a:br>
              <a:rPr lang="lv-LV" sz="2400" dirty="0">
                <a:latin typeface="Comfortaa" panose="00000500000000000000" pitchFamily="2" charset="0"/>
              </a:rPr>
            </a:br>
            <a:r>
              <a:rPr lang="lv-LV" sz="2400" dirty="0">
                <a:latin typeface="Comfortaa" panose="00000500000000000000" pitchFamily="2" charset="0"/>
              </a:rPr>
              <a:t>Pudeles ar želejām utt</a:t>
            </a:r>
          </a:p>
        </p:txBody>
      </p:sp>
      <p:pic>
        <p:nvPicPr>
          <p:cNvPr id="2050" name="Picture 2" descr="Bitcoin Discover Sticker by Ripio">
            <a:extLst>
              <a:ext uri="{FF2B5EF4-FFF2-40B4-BE49-F238E27FC236}">
                <a16:creationId xmlns:a16="http://schemas.microsoft.com/office/drawing/2014/main" id="{456BA811-B56B-E791-491A-EA830160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7371">
            <a:off x="5492954" y="1717239"/>
            <a:ext cx="2701654" cy="27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42be6be3f3_37_0"/>
          <p:cNvSpPr txBox="1"/>
          <p:nvPr/>
        </p:nvSpPr>
        <p:spPr>
          <a:xfrm>
            <a:off x="2312250" y="1634550"/>
            <a:ext cx="45195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lv-LV" sz="69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Paldies!</a:t>
            </a:r>
            <a:endParaRPr sz="69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8" name="Google Shape;578;g242be6be3f3_37_0"/>
          <p:cNvSpPr txBox="1"/>
          <p:nvPr/>
        </p:nvSpPr>
        <p:spPr>
          <a:xfrm>
            <a:off x="1371600" y="2755900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g242be6be3f3_37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950" y="2567575"/>
            <a:ext cx="2133601" cy="206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242be6be3f3_37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1225" y="308925"/>
            <a:ext cx="2007451" cy="2361978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242be6be3f3_37_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38</a:t>
            </a:fld>
            <a:endParaRPr/>
          </a:p>
        </p:txBody>
      </p:sp>
      <p:sp>
        <p:nvSpPr>
          <p:cNvPr id="582" name="Google Shape;582;g242be6be3f3_37_0"/>
          <p:cNvSpPr txBox="1"/>
          <p:nvPr/>
        </p:nvSpPr>
        <p:spPr>
          <a:xfrm>
            <a:off x="1371600" y="2755900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lv-LV" sz="2200" i="0" u="sng" strike="noStrike" cap="none">
                <a:solidFill>
                  <a:srgbClr val="FFFFFF"/>
                </a:solidFill>
                <a:latin typeface="Comfortaa SemiBold"/>
                <a:ea typeface="Comfortaa SemiBold"/>
                <a:cs typeface="Comfortaa SemiBold"/>
                <a:sym typeface="Comfortaa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www.uzvediba.lv</a:t>
            </a:r>
            <a:endParaRPr sz="2200" i="0" u="none" strike="noStrike" cap="none">
              <a:solidFill>
                <a:srgbClr val="FFFFFF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lv-LV" sz="2200" i="0" u="none" strike="noStrike" cap="none">
                <a:solidFill>
                  <a:srgbClr val="FFFFFF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info@uzvediba.lv</a:t>
            </a:r>
            <a:endParaRPr sz="2200" i="0" u="none" strike="noStrike" cap="none">
              <a:solidFill>
                <a:srgbClr val="FFFFFF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42be6be3f3_17_0"/>
          <p:cNvSpPr txBox="1">
            <a:spLocks noGrp="1"/>
          </p:cNvSpPr>
          <p:nvPr>
            <p:ph type="title"/>
          </p:nvPr>
        </p:nvSpPr>
        <p:spPr>
          <a:xfrm>
            <a:off x="1984075" y="514350"/>
            <a:ext cx="5175850" cy="3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4400" dirty="0"/>
              <a:t>Redze – </a:t>
            </a:r>
            <a:br>
              <a:rPr lang="en-US" sz="2800" dirty="0"/>
            </a:br>
            <a:r>
              <a:rPr lang="lv-LV" sz="2400" dirty="0"/>
              <a:t>tā nav tikai spēja saskatīt priekšmetus, tā ir arī spēja atšķirt būtiskāko un izfiltrēt liekos vizuālos stimulus</a:t>
            </a:r>
            <a:endParaRPr sz="2800" dirty="0"/>
          </a:p>
        </p:txBody>
      </p:sp>
      <p:sp>
        <p:nvSpPr>
          <p:cNvPr id="402" name="Google Shape;402;g242be6be3f3_17_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42be6be3f3_0_18"/>
          <p:cNvSpPr txBox="1">
            <a:spLocks noGrp="1"/>
          </p:cNvSpPr>
          <p:nvPr>
            <p:ph type="title"/>
          </p:nvPr>
        </p:nvSpPr>
        <p:spPr>
          <a:xfrm>
            <a:off x="1110525" y="120770"/>
            <a:ext cx="5721596" cy="101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defTabSz="828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dirty="0">
                <a:solidFill>
                  <a:schemeClr val="lt1"/>
                </a:solidFill>
              </a:rPr>
              <a:t>Mūsu vizuālās vajadzības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6" name="Google Shape;396;g242be6be3f3_0_18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5</a:t>
            </a:fld>
            <a:endParaRPr/>
          </a:p>
        </p:txBody>
      </p:sp>
      <p:pic>
        <p:nvPicPr>
          <p:cNvPr id="6" name="Picture 4" descr="40+ Home library ideas">
            <a:extLst>
              <a:ext uri="{FF2B5EF4-FFF2-40B4-BE49-F238E27FC236}">
                <a16:creationId xmlns:a16="http://schemas.microsoft.com/office/drawing/2014/main" id="{408AE0E1-1A5C-8653-975D-0A4E65B1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82" y="0"/>
            <a:ext cx="3595017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ringing order into kids room. How to put all the toys in order. | Modern  Interior and Decor Ideas">
            <a:extLst>
              <a:ext uri="{FF2B5EF4-FFF2-40B4-BE49-F238E27FC236}">
                <a16:creationId xmlns:a16="http://schemas.microsoft.com/office/drawing/2014/main" id="{01F31345-E984-F195-ECE4-AE216807D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/>
          <a:stretch/>
        </p:blipFill>
        <p:spPr bwMode="auto">
          <a:xfrm>
            <a:off x="0" y="1338837"/>
            <a:ext cx="3595017" cy="34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ookcase Perfection SINGLE BOOK by COLOR.Rainbow Decorative | Etsy in 2021  | Bookshelf organization, Book organization, Bookshelf inspiration">
            <a:extLst>
              <a:ext uri="{FF2B5EF4-FFF2-40B4-BE49-F238E27FC236}">
                <a16:creationId xmlns:a16="http://schemas.microsoft.com/office/drawing/2014/main" id="{950A1FB6-6D1C-47C7-3002-679D4A55C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2231" r="9894"/>
          <a:stretch/>
        </p:blipFill>
        <p:spPr bwMode="auto">
          <a:xfrm>
            <a:off x="3472269" y="1279115"/>
            <a:ext cx="2757642" cy="35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42be6be3f3_0_18"/>
          <p:cNvSpPr txBox="1">
            <a:spLocks noGrp="1"/>
          </p:cNvSpPr>
          <p:nvPr>
            <p:ph type="title"/>
          </p:nvPr>
        </p:nvSpPr>
        <p:spPr>
          <a:xfrm>
            <a:off x="1110525" y="189782"/>
            <a:ext cx="5721596" cy="101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defTabSz="828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dirty="0">
                <a:solidFill>
                  <a:schemeClr val="lt1"/>
                </a:solidFill>
              </a:rPr>
              <a:t>Vizuālās vajadzības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6" name="Google Shape;396;g242be6be3f3_0_18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6</a:t>
            </a:fld>
            <a:endParaRPr/>
          </a:p>
        </p:txBody>
      </p:sp>
      <p:pic>
        <p:nvPicPr>
          <p:cNvPr id="2" name="Picture 2" descr="Picasso painting looks crooked — unintentionally for a change — at MoMA -  New York Daily News">
            <a:extLst>
              <a:ext uri="{FF2B5EF4-FFF2-40B4-BE49-F238E27FC236}">
                <a16:creationId xmlns:a16="http://schemas.microsoft.com/office/drawing/2014/main" id="{D15FD71B-5ED3-C685-0CED-88AE4DBA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04" y="1364022"/>
            <a:ext cx="3384681" cy="338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ainbow-Colored Bookshelf - How To Create One">
            <a:extLst>
              <a:ext uri="{FF2B5EF4-FFF2-40B4-BE49-F238E27FC236}">
                <a16:creationId xmlns:a16="http://schemas.microsoft.com/office/drawing/2014/main" id="{E3D0559E-1280-BD63-3004-1D55B31F4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4" y="1364021"/>
            <a:ext cx="4514495" cy="338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61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42be6be3f3_12_0"/>
          <p:cNvSpPr txBox="1">
            <a:spLocks noGrp="1"/>
          </p:cNvSpPr>
          <p:nvPr>
            <p:ph type="title"/>
          </p:nvPr>
        </p:nvSpPr>
        <p:spPr>
          <a:xfrm>
            <a:off x="1110524" y="327325"/>
            <a:ext cx="7898383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sz="2300" dirty="0">
                <a:solidFill>
                  <a:schemeClr val="lt1"/>
                </a:solidFill>
              </a:rPr>
              <a:t>Cilvēkiem ar paaugstinātu vizuālo uztveri dažādi vizuālie kairinājumi var viegli novērst uzmanību</a:t>
            </a:r>
          </a:p>
        </p:txBody>
      </p:sp>
      <p:sp>
        <p:nvSpPr>
          <p:cNvPr id="389" name="Google Shape;389;g242be6be3f3_12_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7</a:t>
            </a:fld>
            <a:endParaRPr/>
          </a:p>
        </p:txBody>
      </p:sp>
      <p:pic>
        <p:nvPicPr>
          <p:cNvPr id="4" name="Picture 2" descr="2nd Grade Art Lessons – Art with Mrs Filmore">
            <a:extLst>
              <a:ext uri="{FF2B5EF4-FFF2-40B4-BE49-F238E27FC236}">
                <a16:creationId xmlns:a16="http://schemas.microsoft.com/office/drawing/2014/main" id="{CC074402-28A4-44AE-C7C6-2E03C518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57" y="1583765"/>
            <a:ext cx="4226943" cy="316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gres novads">
            <a:extLst>
              <a:ext uri="{FF2B5EF4-FFF2-40B4-BE49-F238E27FC236}">
                <a16:creationId xmlns:a16="http://schemas.microsoft.com/office/drawing/2014/main" id="{38BAA98B-059B-8333-050E-BB6A3497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6823"/>
            <a:ext cx="4714420" cy="31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2be6be3f3_0_24"/>
          <p:cNvSpPr txBox="1">
            <a:spLocks noGrp="1"/>
          </p:cNvSpPr>
          <p:nvPr>
            <p:ph type="title"/>
          </p:nvPr>
        </p:nvSpPr>
        <p:spPr>
          <a:xfrm>
            <a:off x="2104845" y="608988"/>
            <a:ext cx="4934310" cy="3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Viņi var būt perfekcionisti, saplēst darbus, kas nav sanākuši, atteikties uzsākt darbiņus, jo  «tik un tā būs neglīti»</a:t>
            </a:r>
            <a:endParaRPr sz="2800" dirty="0"/>
          </a:p>
        </p:txBody>
      </p:sp>
      <p:sp>
        <p:nvSpPr>
          <p:cNvPr id="421" name="Google Shape;421;g242be6be3f3_0_2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9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362309" y="362309"/>
            <a:ext cx="8097900" cy="396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Nogurst un ir trauksmains vizuāli stimulējošā vidē, piemēram, pārpildītās vietās vai spilgti apgaismotās vietās.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Ļoti jutīgs pret spilgtu gaismu, piemēram, saules gaismu vai dienasgaismas apgaismojumu.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Spēcīgi reaģē uz pēkšņām vai intensīvām apgaismojuma izmaiņām, piemēram, gaisma tiek ieslēgta vai izslēgta.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Aizsedz acis vai pasargā sevi no spilgtas vai mirgojošas gaismas.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Satrauc raksti vai faktūras, piemēram, svītrains vai rūtains dizains,.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Parāda nepatiku pret noteiktiem vizuāliem rakstiem vai faktūrām, piemēram, atkārtotām svītrām vai izdrukām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Grūtības uzturēt acu kontaktu diskomforta dēļ ar tiešu vizuālo stimulāciju.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Ir viegli novērst uzmanību no vizuāliem stimuliem, piemēram, </a:t>
            </a:r>
            <a:br>
              <a:rPr lang="en-US" sz="1500" dirty="0">
                <a:latin typeface="Comfortaa" panose="00000500000000000000" pitchFamily="2" charset="0"/>
              </a:rPr>
            </a:br>
            <a:r>
              <a:rPr lang="lv-LV" sz="1500" dirty="0">
                <a:latin typeface="Comfortaa" panose="00000500000000000000" pitchFamily="2" charset="0"/>
              </a:rPr>
              <a:t>kustībām vai objektiem perifērajā redzē.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Spēcīgi reaģē uz noteiktām krāsām, izrādot priekšroku vai nepatiku </a:t>
            </a:r>
            <a:br>
              <a:rPr lang="en-US" sz="1500" dirty="0">
                <a:latin typeface="Comfortaa" panose="00000500000000000000" pitchFamily="2" charset="0"/>
              </a:rPr>
            </a:br>
            <a:r>
              <a:rPr lang="lv-LV" sz="1500" dirty="0">
                <a:latin typeface="Comfortaa" panose="00000500000000000000" pitchFamily="2" charset="0"/>
              </a:rPr>
              <a:t>pret noteiktiem toņiem.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Milzīgas grūtības nesakārtotā vidē.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Fiziskas sāpes, skatoties uz attēliem vai konkrētiem priekšmetiem</a:t>
            </a:r>
          </a:p>
        </p:txBody>
      </p:sp>
    </p:spTree>
    <p:extLst>
      <p:ext uri="{BB962C8B-B14F-4D97-AF65-F5344CB8AC3E}">
        <p14:creationId xmlns:p14="http://schemas.microsoft.com/office/powerpoint/2010/main" val="203395250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895</Words>
  <Application>Microsoft Office PowerPoint</Application>
  <PresentationFormat>On-screen Show (16:9)</PresentationFormat>
  <Paragraphs>140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Comfortaa Medium</vt:lpstr>
      <vt:lpstr>Arial</vt:lpstr>
      <vt:lpstr>Calibri</vt:lpstr>
      <vt:lpstr>Comfortaa</vt:lpstr>
      <vt:lpstr>Comfortaa SemiBold</vt:lpstr>
      <vt:lpstr>Simple Light</vt:lpstr>
      <vt:lpstr>Simple Light</vt:lpstr>
      <vt:lpstr>Simple Light</vt:lpstr>
      <vt:lpstr>PowerPoint Presentation</vt:lpstr>
      <vt:lpstr>Kurš ir pareizais?</vt:lpstr>
      <vt:lpstr>PowerPoint Presentation</vt:lpstr>
      <vt:lpstr>Redze –  tā nav tikai spēja saskatīt priekšmetus, tā ir arī spēja atšķirt būtiskāko un izfiltrēt liekos vizuālos stimulus</vt:lpstr>
      <vt:lpstr>Mūsu vizuālās vajadzības</vt:lpstr>
      <vt:lpstr>Vizuālās vajadzības</vt:lpstr>
      <vt:lpstr>Cilvēkiem ar paaugstinātu vizuālo uztveri dažādi vizuālie kairinājumi var viegli novērst uzmanību</vt:lpstr>
      <vt:lpstr>Viņi var būt perfekcionisti, saplēst darbus, kas nav sanākuši, atteikties uzsākt darbiņus, jo  «tik un tā būs neglīti»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Spilgti un kustīgi objekti</vt:lpstr>
      <vt:lpstr>Kontrastani teksti</vt:lpstr>
      <vt:lpstr>Viņi var meklēt veidus,  kā norobežot vizuālos stimulus</vt:lpstr>
      <vt:lpstr>Lampas</vt:lpstr>
      <vt:lpstr>Atspīdumi</vt:lpstr>
      <vt:lpstr>Raibi raksti</vt:lpstr>
      <vt:lpstr>Spilgtas krāsas un laukumi</vt:lpstr>
      <vt:lpstr>Tendence ievērot detaļas </vt:lpstr>
      <vt:lpstr>Detaļas </vt:lpstr>
      <vt:lpstr>PowerPoint Presentation</vt:lpstr>
      <vt:lpstr>Slikta dziļuma uztvere</vt:lpstr>
      <vt:lpstr>Mūsu smadzenes attīstās tajā virzienā, kur ir mūsu uzmanība</vt:lpstr>
      <vt:lpstr>Pamatstratēģijas</vt:lpstr>
      <vt:lpstr>Paaugstināts redzes jutīgums  – Ko darīt?</vt:lpstr>
      <vt:lpstr>PowerPoint Presentation</vt:lpstr>
      <vt:lpstr>Organizēt vidi, liekot mantas kastēs vai atvilktnēs</vt:lpstr>
      <vt:lpstr>Zīmēšana tumsā</vt:lpstr>
      <vt:lpstr>Zīmēšana ar gaismu</vt:lpstr>
      <vt:lpstr>Zīmēšana aplikācijās</vt:lpstr>
      <vt:lpstr>Vizuālās dienasgrāmatas</vt:lpstr>
      <vt:lpstr>Ēnu spēles</vt:lpstr>
      <vt:lpstr>PowerPoint Presentation</vt:lpstr>
      <vt:lpstr>Spēles ar spoguļiem Sauleszaķīši Lupas Puzzles Lavas lampas Pudeles ar želejām utt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Liga</dc:creator>
  <cp:lastModifiedBy>Dizains OutLoud</cp:lastModifiedBy>
  <cp:revision>4</cp:revision>
  <dcterms:modified xsi:type="dcterms:W3CDTF">2023-06-12T09:08:27Z</dcterms:modified>
</cp:coreProperties>
</file>